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78" r:id="rId4"/>
    <p:sldId id="265" r:id="rId5"/>
    <p:sldId id="269" r:id="rId6"/>
    <p:sldId id="281" r:id="rId7"/>
    <p:sldId id="280" r:id="rId8"/>
    <p:sldId id="279" r:id="rId9"/>
    <p:sldId id="266" r:id="rId10"/>
    <p:sldId id="285" r:id="rId11"/>
    <p:sldId id="267" r:id="rId12"/>
    <p:sldId id="268" r:id="rId13"/>
    <p:sldId id="283" r:id="rId14"/>
    <p:sldId id="270" r:id="rId15"/>
    <p:sldId id="282" r:id="rId16"/>
    <p:sldId id="284" r:id="rId17"/>
    <p:sldId id="276"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77518" autoAdjust="0"/>
  </p:normalViewPr>
  <p:slideViewPr>
    <p:cSldViewPr snapToGrid="0">
      <p:cViewPr varScale="1">
        <p:scale>
          <a:sx n="85" d="100"/>
          <a:sy n="85" d="100"/>
        </p:scale>
        <p:origin x="16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871DD-925D-4162-810D-45F2817EE07B}" type="datetimeFigureOut">
              <a:rPr lang="ko-KR" altLang="en-US" smtClean="0"/>
              <a:t>2023-11-13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B3008-54F0-40EC-BD18-5460FDFD2F21}" type="slidenum">
              <a:rPr lang="ko-KR" altLang="en-US" smtClean="0"/>
              <a:t>‹#›</a:t>
            </a:fld>
            <a:endParaRPr lang="ko-KR" altLang="en-US"/>
          </a:p>
        </p:txBody>
      </p:sp>
    </p:spTree>
    <p:extLst>
      <p:ext uri="{BB962C8B-B14F-4D97-AF65-F5344CB8AC3E}">
        <p14:creationId xmlns:p14="http://schemas.microsoft.com/office/powerpoint/2010/main" val="155270669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Hi today I am going to present ‘Contact-</a:t>
            </a:r>
            <a:r>
              <a:rPr lang="en-US" altLang="ko-KR" dirty="0" err="1"/>
              <a:t>GraspNet</a:t>
            </a:r>
            <a:r>
              <a:rPr lang="en-US" altLang="ko-KR" dirty="0"/>
              <a:t> : Efficient 6-DoF Grasp Generation in Cluttered Scenes’. This paper was published </a:t>
            </a:r>
            <a:r>
              <a:rPr lang="en-US" altLang="ko-KR"/>
              <a:t>in ICRA </a:t>
            </a:r>
            <a:r>
              <a:rPr lang="en-US" altLang="ko-KR" dirty="0"/>
              <a:t>2021.</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1</a:t>
            </a:fld>
            <a:endParaRPr lang="ko-KR" altLang="en-US"/>
          </a:p>
        </p:txBody>
      </p:sp>
    </p:spTree>
    <p:extLst>
      <p:ext uri="{BB962C8B-B14F-4D97-AF65-F5344CB8AC3E}">
        <p14:creationId xmlns:p14="http://schemas.microsoft.com/office/powerpoint/2010/main" val="58149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training data pipeline. Let’s divide this pipeline in half and look at each part.</a:t>
            </a:r>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10</a:t>
            </a:fld>
            <a:endParaRPr lang="ko-KR" altLang="en-US"/>
          </a:p>
        </p:txBody>
      </p:sp>
    </p:spTree>
    <p:extLst>
      <p:ext uri="{BB962C8B-B14F-4D97-AF65-F5344CB8AC3E}">
        <p14:creationId xmlns:p14="http://schemas.microsoft.com/office/powerpoint/2010/main" val="123776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the first part, </a:t>
            </a:r>
            <a:r>
              <a:rPr lang="en-US" altLang="ko-KR" sz="1200" b="0" i="0" u="none" strike="noStrike" kern="1200" baseline="0" dirty="0">
                <a:solidFill>
                  <a:schemeClr val="tx1"/>
                </a:solidFill>
                <a:latin typeface="+mn-lt"/>
                <a:ea typeface="+mn-ea"/>
                <a:cs typeface="+mn-cs"/>
              </a:rPr>
              <a:t>place object meshes with dense grasp annotations from the ACRONYM dataset at random stable poses in scenes. Grasp poses that produce gripper model collisions are removed.</a:t>
            </a:r>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11</a:t>
            </a:fld>
            <a:endParaRPr lang="ko-KR" altLang="en-US"/>
          </a:p>
        </p:txBody>
      </p:sp>
    </p:spTree>
    <p:extLst>
      <p:ext uri="{BB962C8B-B14F-4D97-AF65-F5344CB8AC3E}">
        <p14:creationId xmlns:p14="http://schemas.microsoft.com/office/powerpoint/2010/main" val="51085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the next part, depth renderer renders point clouds from the depth image. With this point cloud and raw depth image, resulting grasps are mapped on the mesh surface. If there exists a mesh contact(blue) in a 5mm radius, consider recorded points(yellow) as positive contacts and associate the grasp transformation to them. </a:t>
            </a:r>
            <a:r>
              <a:rPr lang="en-US" altLang="ko-KR" sz="1200" b="0" i="0" u="none" strike="noStrike" kern="1200" baseline="0" dirty="0">
                <a:solidFill>
                  <a:schemeClr val="tx1"/>
                </a:solidFill>
                <a:latin typeface="+mn-lt"/>
                <a:ea typeface="+mn-ea"/>
                <a:cs typeface="+mn-cs"/>
              </a:rPr>
              <a:t>These per-point annotations are used to supervise the Contact Grasp Network. The contact </a:t>
            </a:r>
            <a:r>
              <a:rPr lang="en-US" altLang="ko-KR" sz="1200" b="0" i="0" u="none" strike="noStrike" kern="1200" baseline="0" dirty="0" err="1">
                <a:solidFill>
                  <a:schemeClr val="tx1"/>
                </a:solidFill>
                <a:latin typeface="+mn-lt"/>
                <a:ea typeface="+mn-ea"/>
                <a:cs typeface="+mn-cs"/>
              </a:rPr>
              <a:t>graspnet</a:t>
            </a:r>
            <a:r>
              <a:rPr lang="en-US" altLang="ko-KR" sz="1200" b="0" i="0" u="none" strike="noStrike" kern="1200" baseline="0" dirty="0">
                <a:solidFill>
                  <a:schemeClr val="tx1"/>
                </a:solidFill>
                <a:latin typeface="+mn-lt"/>
                <a:ea typeface="+mn-ea"/>
                <a:cs typeface="+mn-cs"/>
              </a:rPr>
              <a:t> is built as an asymmetric U-shaped network. The network takes 20000 random points as input and predicts grasps for only 2048 farthest points of the input making sure the predicted grasps have good coverage over the scene. The network has four heads with two 1DConv layers each and per-point outputs contact grasp success predictions, approach vector a, gripper baseline vector b, and grasp width w.</a:t>
            </a:r>
          </a:p>
          <a:p>
            <a:endParaRPr lang="en-US" altLang="ko-KR" sz="1200" b="0" i="0" u="none" strike="noStrike" kern="1200" baseline="0" dirty="0">
              <a:solidFill>
                <a:schemeClr val="tx1"/>
              </a:solidFill>
              <a:latin typeface="+mn-lt"/>
              <a:ea typeface="+mn-ea"/>
              <a:cs typeface="+mn-cs"/>
            </a:endParaRPr>
          </a:p>
          <a:p>
            <a:r>
              <a:rPr lang="en-US" altLang="ko-KR" sz="1200" b="0" i="0" u="none" strike="noStrike" kern="1200" baseline="0" dirty="0">
                <a:solidFill>
                  <a:schemeClr val="tx1"/>
                </a:solidFill>
                <a:latin typeface="+mn-lt"/>
                <a:ea typeface="+mn-ea"/>
                <a:cs typeface="+mn-cs"/>
              </a:rPr>
              <a:t>(loss </a:t>
            </a:r>
            <a:r>
              <a:rPr lang="ko-KR" altLang="en-US" sz="1200" b="0" i="0" u="none" strike="noStrike" kern="1200" baseline="0" dirty="0">
                <a:solidFill>
                  <a:schemeClr val="tx1"/>
                </a:solidFill>
                <a:latin typeface="+mn-lt"/>
                <a:ea typeface="+mn-ea"/>
                <a:cs typeface="+mn-cs"/>
              </a:rPr>
              <a:t>물어보면 </a:t>
            </a:r>
            <a:r>
              <a:rPr lang="en-US" altLang="ko-KR" sz="1200" b="0" i="0" u="none" strike="noStrike" kern="1200" baseline="0" dirty="0">
                <a:solidFill>
                  <a:schemeClr val="tx1"/>
                </a:solidFill>
                <a:latin typeface="+mn-lt"/>
                <a:ea typeface="+mn-ea"/>
                <a:cs typeface="+mn-cs"/>
              </a:rPr>
              <a:t>grasp point</a:t>
            </a:r>
            <a:r>
              <a:rPr lang="ko-KR" altLang="en-US" sz="1200" b="0" i="0" u="none" strike="noStrike" kern="1200" baseline="0" dirty="0">
                <a:solidFill>
                  <a:schemeClr val="tx1"/>
                </a:solidFill>
                <a:latin typeface="+mn-lt"/>
                <a:ea typeface="+mn-ea"/>
                <a:cs typeface="+mn-cs"/>
              </a:rPr>
              <a:t>의 </a:t>
            </a:r>
            <a:r>
              <a:rPr lang="en-US" altLang="ko-KR" sz="1200" b="0" i="0" u="none" strike="noStrike" kern="1200" baseline="0" dirty="0" err="1">
                <a:solidFill>
                  <a:schemeClr val="tx1"/>
                </a:solidFill>
                <a:latin typeface="+mn-lt"/>
                <a:ea typeface="+mn-ea"/>
                <a:cs typeface="+mn-cs"/>
              </a:rPr>
              <a:t>pred</a:t>
            </a:r>
            <a:r>
              <a:rPr lang="ko-KR" altLang="en-US" sz="1200" b="0" i="0" u="none" strike="noStrike" kern="1200" baseline="0" dirty="0">
                <a:solidFill>
                  <a:schemeClr val="tx1"/>
                </a:solidFill>
                <a:latin typeface="+mn-lt"/>
                <a:ea typeface="+mn-ea"/>
                <a:cs typeface="+mn-cs"/>
              </a:rPr>
              <a:t>와 </a:t>
            </a:r>
            <a:r>
              <a:rPr lang="en-US" altLang="ko-KR" sz="1200" b="0" i="0" u="none" strike="noStrike" kern="1200" baseline="0" dirty="0" err="1">
                <a:solidFill>
                  <a:schemeClr val="tx1"/>
                </a:solidFill>
                <a:latin typeface="+mn-lt"/>
                <a:ea typeface="+mn-ea"/>
                <a:cs typeface="+mn-cs"/>
              </a:rPr>
              <a:t>gt</a:t>
            </a:r>
            <a:r>
              <a:rPr lang="ko-KR" altLang="en-US" sz="1200" b="0" i="0" u="none" strike="noStrike" kern="1200" baseline="0" dirty="0">
                <a:solidFill>
                  <a:schemeClr val="tx1"/>
                </a:solidFill>
                <a:latin typeface="+mn-lt"/>
                <a:ea typeface="+mn-ea"/>
                <a:cs typeface="+mn-cs"/>
              </a:rPr>
              <a:t>사이 거리 </a:t>
            </a:r>
            <a:r>
              <a:rPr lang="en-US" altLang="ko-KR" sz="1200" b="0" i="0" u="none" strike="noStrike" kern="1200" baseline="0" dirty="0">
                <a:solidFill>
                  <a:schemeClr val="tx1"/>
                </a:solidFill>
                <a:latin typeface="+mn-lt"/>
                <a:ea typeface="+mn-ea"/>
                <a:cs typeface="+mn-cs"/>
              </a:rPr>
              <a:t>+ width Binary Cross Entropy + success prediction BCE)</a:t>
            </a:r>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12</a:t>
            </a:fld>
            <a:endParaRPr lang="ko-KR" altLang="en-US"/>
          </a:p>
        </p:txBody>
      </p:sp>
    </p:spTree>
    <p:extLst>
      <p:ext uri="{BB962C8B-B14F-4D97-AF65-F5344CB8AC3E}">
        <p14:creationId xmlns:p14="http://schemas.microsoft.com/office/powerpoint/2010/main" val="3987064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the inference time, </a:t>
            </a:r>
            <a:r>
              <a:rPr lang="en-US" altLang="ko-KR" sz="1200" b="0" i="0" u="none" strike="noStrike" kern="1200" baseline="0" dirty="0">
                <a:solidFill>
                  <a:schemeClr val="tx1"/>
                </a:solidFill>
                <a:latin typeface="+mn-lt"/>
                <a:ea typeface="+mn-ea"/>
                <a:cs typeface="+mn-cs"/>
              </a:rPr>
              <a:t>the segmentation network segments unknown objects from an RGB-D image and Contact-</a:t>
            </a:r>
            <a:r>
              <a:rPr lang="en-US" altLang="ko-KR" sz="1200" b="0" i="0" u="none" strike="noStrike" kern="1200" baseline="0" dirty="0" err="1">
                <a:solidFill>
                  <a:schemeClr val="tx1"/>
                </a:solidFill>
                <a:latin typeface="+mn-lt"/>
                <a:ea typeface="+mn-ea"/>
                <a:cs typeface="+mn-cs"/>
              </a:rPr>
              <a:t>GraspNet</a:t>
            </a:r>
            <a:r>
              <a:rPr lang="en-US" altLang="ko-KR" sz="1200" b="0" i="0" u="none" strike="noStrike" kern="1200" baseline="0" dirty="0">
                <a:solidFill>
                  <a:schemeClr val="tx1"/>
                </a:solidFill>
                <a:latin typeface="+mn-lt"/>
                <a:ea typeface="+mn-ea"/>
                <a:cs typeface="+mn-cs"/>
              </a:rPr>
              <a:t> processes the full scene point cloud or a local region of interest around a target object. Predicted 6-DoF grasps are then associated to object segments by filtering their contact points. On the right you can see the predicted 6-DoF grasp distribution and, in bold, the most confident grasp per segment.</a:t>
            </a:r>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13</a:t>
            </a:fld>
            <a:endParaRPr lang="ko-KR" altLang="en-US"/>
          </a:p>
        </p:txBody>
      </p:sp>
    </p:spTree>
    <p:extLst>
      <p:ext uri="{BB962C8B-B14F-4D97-AF65-F5344CB8AC3E}">
        <p14:creationId xmlns:p14="http://schemas.microsoft.com/office/powerpoint/2010/main" val="1016550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graph shows the results of ablation study. </a:t>
            </a:r>
            <a:r>
              <a:rPr lang="en-US" altLang="ko-KR" sz="1200" b="0" i="0" u="none" strike="noStrike" kern="1200" baseline="0" dirty="0">
                <a:solidFill>
                  <a:schemeClr val="tx1"/>
                </a:solidFill>
                <a:latin typeface="+mn-lt"/>
                <a:ea typeface="+mn-ea"/>
                <a:cs typeface="+mn-cs"/>
              </a:rPr>
              <a:t>Training with Gaussian noise had similar performance in simulation but helped generalization to noisy sensor data. Predicting grasps directly on full scenes without extracting local regions yielded a similar average success rate, but significantly lowered grasp coverage. Training on the small grasp dataset with 5 categories was not sufficient to generalize to arbitrary objects and showed the importance of ACRONYM.</a:t>
            </a:r>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14</a:t>
            </a:fld>
            <a:endParaRPr lang="ko-KR" altLang="en-US"/>
          </a:p>
        </p:txBody>
      </p:sp>
    </p:spTree>
    <p:extLst>
      <p:ext uri="{BB962C8B-B14F-4D97-AF65-F5344CB8AC3E}">
        <p14:creationId xmlns:p14="http://schemas.microsoft.com/office/powerpoint/2010/main" val="330452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Since the proposed method doesn’t rely on an accurate segmentation mask, it is possible to find a successful grasp contacts despite severe under segmentation. One more thing we can see from the figure is that there immensely diverse set of grasps is generated per object.</a:t>
            </a:r>
          </a:p>
          <a:p>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15</a:t>
            </a:fld>
            <a:endParaRPr lang="ko-KR" altLang="en-US"/>
          </a:p>
        </p:txBody>
      </p:sp>
    </p:spTree>
    <p:extLst>
      <p:ext uri="{BB962C8B-B14F-4D97-AF65-F5344CB8AC3E}">
        <p14:creationId xmlns:p14="http://schemas.microsoft.com/office/powerpoint/2010/main" val="710449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table shows that the success rate increased by 10%. The success rate for the first attempt showed a bigger increase by 16%.</a:t>
            </a:r>
          </a:p>
          <a:p>
            <a:r>
              <a:rPr lang="en-US" altLang="ko-KR" sz="1200" b="0" i="0" u="none" strike="noStrike" kern="1200" baseline="0" dirty="0">
                <a:solidFill>
                  <a:schemeClr val="tx1"/>
                </a:solidFill>
                <a:latin typeface="+mn-lt"/>
                <a:ea typeface="+mn-ea"/>
                <a:cs typeface="+mn-cs"/>
              </a:rPr>
              <a:t>A grasp is considered successful if (1) the open gripper does not collide with the object/scene and (2) the object is still in the gripper after grasping and a shaking motion.</a:t>
            </a:r>
          </a:p>
          <a:p>
            <a:endParaRPr lang="en-US" altLang="ko-KR" sz="1200" b="0" i="0" u="none" strike="noStrike" kern="1200" baseline="0" dirty="0">
              <a:solidFill>
                <a:schemeClr val="tx1"/>
              </a:solidFill>
              <a:latin typeface="+mn-lt"/>
              <a:ea typeface="+mn-ea"/>
              <a:cs typeface="+mn-cs"/>
            </a:endParaRPr>
          </a:p>
          <a:p>
            <a:r>
              <a:rPr lang="en-US" altLang="ko-KR" sz="1200" b="0" i="0" u="none" strike="noStrike" kern="1200" baseline="0" dirty="0">
                <a:solidFill>
                  <a:schemeClr val="tx1"/>
                </a:solidFill>
                <a:latin typeface="+mn-lt"/>
                <a:ea typeface="+mn-ea"/>
                <a:cs typeface="+mn-cs"/>
              </a:rPr>
              <a:t>[11]</a:t>
            </a:r>
            <a:r>
              <a:rPr lang="ko-KR" altLang="en-US" sz="1200" b="0" i="0" u="none" strike="noStrike" kern="1200" baseline="0" dirty="0">
                <a:solidFill>
                  <a:schemeClr val="tx1"/>
                </a:solidFill>
                <a:latin typeface="+mn-lt"/>
                <a:ea typeface="+mn-ea"/>
                <a:cs typeface="+mn-cs"/>
              </a:rPr>
              <a:t>은 이전에 </a:t>
            </a:r>
            <a:r>
              <a:rPr lang="en-US" altLang="ko-KR" sz="1200" b="0" i="0" u="none" strike="noStrike" kern="1200" baseline="0" dirty="0">
                <a:solidFill>
                  <a:schemeClr val="tx1"/>
                </a:solidFill>
                <a:latin typeface="+mn-lt"/>
                <a:ea typeface="+mn-ea"/>
                <a:cs typeface="+mn-cs"/>
              </a:rPr>
              <a:t>6 </a:t>
            </a:r>
            <a:r>
              <a:rPr lang="en-US" altLang="ko-KR" sz="1200" b="0" i="0" u="none" strike="noStrike" kern="1200" baseline="0" dirty="0" err="1">
                <a:solidFill>
                  <a:schemeClr val="tx1"/>
                </a:solidFill>
                <a:latin typeface="+mn-lt"/>
                <a:ea typeface="+mn-ea"/>
                <a:cs typeface="+mn-cs"/>
              </a:rPr>
              <a:t>DoF</a:t>
            </a:r>
            <a:r>
              <a:rPr lang="en-US" altLang="ko-KR" sz="1200" b="0" i="0" u="none" strike="noStrike" kern="1200" baseline="0" dirty="0">
                <a:solidFill>
                  <a:schemeClr val="tx1"/>
                </a:solidFill>
                <a:latin typeface="+mn-lt"/>
                <a:ea typeface="+mn-ea"/>
                <a:cs typeface="+mn-cs"/>
              </a:rPr>
              <a:t> grasping</a:t>
            </a:r>
            <a:r>
              <a:rPr lang="ko-KR" altLang="en-US" sz="1200" b="0" i="0" u="none" strike="noStrike" kern="1200" baseline="0" dirty="0">
                <a:solidFill>
                  <a:schemeClr val="tx1"/>
                </a:solidFill>
                <a:latin typeface="+mn-lt"/>
                <a:ea typeface="+mn-ea"/>
                <a:cs typeface="+mn-cs"/>
              </a:rPr>
              <a:t>연구에서 </a:t>
            </a:r>
            <a:r>
              <a:rPr lang="ko-KR" altLang="en-US" sz="1200" b="0" i="0" u="none" strike="noStrike" kern="1200" baseline="0" dirty="0" err="1">
                <a:solidFill>
                  <a:schemeClr val="tx1"/>
                </a:solidFill>
                <a:latin typeface="+mn-lt"/>
                <a:ea typeface="+mn-ea"/>
                <a:cs typeface="+mn-cs"/>
              </a:rPr>
              <a:t>만들어둔</a:t>
            </a:r>
            <a:r>
              <a:rPr lang="ko-KR" altLang="en-US" sz="1200" b="0" i="0" u="none" strike="noStrike" kern="1200" baseline="0" dirty="0">
                <a:solidFill>
                  <a:schemeClr val="tx1"/>
                </a:solidFill>
                <a:latin typeface="+mn-lt"/>
                <a:ea typeface="+mn-ea"/>
                <a:cs typeface="+mn-cs"/>
              </a:rPr>
              <a:t> </a:t>
            </a:r>
            <a:r>
              <a:rPr lang="en-US" altLang="ko-KR" sz="1200" b="0" i="0" u="none" strike="noStrike" kern="1200" baseline="0" dirty="0">
                <a:solidFill>
                  <a:schemeClr val="tx1"/>
                </a:solidFill>
                <a:latin typeface="+mn-lt"/>
                <a:ea typeface="+mn-ea"/>
                <a:cs typeface="+mn-cs"/>
              </a:rPr>
              <a:t>acronym</a:t>
            </a:r>
            <a:r>
              <a:rPr lang="ko-KR" altLang="en-US" sz="1200" b="0" i="0" u="none" strike="noStrike" kern="1200" baseline="0" dirty="0">
                <a:solidFill>
                  <a:schemeClr val="tx1"/>
                </a:solidFill>
                <a:latin typeface="+mn-lt"/>
                <a:ea typeface="+mn-ea"/>
                <a:cs typeface="+mn-cs"/>
              </a:rPr>
              <a:t>과 비슷한 데이터인데 카테고리가 훨씬 적음</a:t>
            </a:r>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16</a:t>
            </a:fld>
            <a:endParaRPr lang="ko-KR" altLang="en-US"/>
          </a:p>
        </p:txBody>
      </p:sp>
    </p:spTree>
    <p:extLst>
      <p:ext uri="{BB962C8B-B14F-4D97-AF65-F5344CB8AC3E}">
        <p14:creationId xmlns:p14="http://schemas.microsoft.com/office/powerpoint/2010/main" val="361918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conclusion, this paper greatly limited the predicted pose space and facilitate the learning process.</a:t>
            </a:r>
          </a:p>
          <a:p>
            <a:r>
              <a:rPr lang="en-US" altLang="ko-KR" dirty="0"/>
              <a:t>The proposed method was able to generate diverse grasps while avoiding collisions. Lastly, it achieved a high success rate for grasping, especially for the first attempt.</a:t>
            </a:r>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17</a:t>
            </a:fld>
            <a:endParaRPr lang="ko-KR" altLang="en-US"/>
          </a:p>
        </p:txBody>
      </p:sp>
    </p:spTree>
    <p:extLst>
      <p:ext uri="{BB962C8B-B14F-4D97-AF65-F5344CB8AC3E}">
        <p14:creationId xmlns:p14="http://schemas.microsoft.com/office/powerpoint/2010/main" val="242820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Before getting deeper, I’ll briefly review about </a:t>
            </a:r>
            <a:r>
              <a:rPr lang="en-US" altLang="ko-KR" sz="800" b="1" kern="1200" dirty="0">
                <a:solidFill>
                  <a:schemeClr val="tx1"/>
                </a:solidFill>
                <a:latin typeface="+mn-lt"/>
                <a:ea typeface="+mn-ea"/>
                <a:cs typeface="+mn-cs"/>
              </a:rPr>
              <a:t>Motion Planner Augmented Reinforcement Learning for Robot Manipulation in Obstructed Environments </a:t>
            </a:r>
            <a:r>
              <a:rPr lang="en-US" altLang="ko-KR" sz="800" b="0" kern="1200" dirty="0">
                <a:solidFill>
                  <a:schemeClr val="tx1"/>
                </a:solidFill>
                <a:latin typeface="+mn-lt"/>
                <a:ea typeface="+mn-ea"/>
                <a:cs typeface="+mn-cs"/>
              </a:rPr>
              <a:t>which </a:t>
            </a:r>
            <a:r>
              <a:rPr lang="ko-KR" altLang="en-US" sz="800" b="0" kern="1200" dirty="0">
                <a:solidFill>
                  <a:schemeClr val="tx1"/>
                </a:solidFill>
                <a:latin typeface="+mn-lt"/>
                <a:ea typeface="+mn-ea"/>
                <a:cs typeface="+mn-cs"/>
              </a:rPr>
              <a:t>예은 </a:t>
            </a:r>
            <a:r>
              <a:rPr lang="en-US" altLang="ko-KR" sz="800" b="0" kern="1200" dirty="0">
                <a:solidFill>
                  <a:schemeClr val="tx1"/>
                </a:solidFill>
                <a:latin typeface="+mn-lt"/>
                <a:ea typeface="+mn-ea"/>
                <a:cs typeface="+mn-cs"/>
              </a:rPr>
              <a:t>presented last time. </a:t>
            </a:r>
            <a:r>
              <a:rPr lang="en-US" altLang="ko-KR" sz="800" dirty="0"/>
              <a:t>This paper focused on using motion planning to complement DRL. The main idea was to allow an agent to freely switch between MP and direct action execution by controlling the scale of action. By doing this, the agent </a:t>
            </a:r>
            <a:r>
              <a:rPr lang="en-US" altLang="ko-KR" sz="800" kern="1200" dirty="0">
                <a:solidFill>
                  <a:schemeClr val="tx1"/>
                </a:solidFill>
                <a:latin typeface="+mn-lt"/>
                <a:ea typeface="+mn-ea"/>
                <a:cs typeface="+mn-cs"/>
              </a:rPr>
              <a:t>naturally learns trajectories that avoid collisions by leveraging motion planning, while directly executing small actions for sophisticated manipulation.</a:t>
            </a:r>
          </a:p>
          <a:p>
            <a:r>
              <a:rPr lang="en-US" altLang="ko-KR" sz="800" dirty="0"/>
              <a:t> </a:t>
            </a:r>
            <a:endParaRPr lang="en-US" altLang="ko-KR" sz="800" b="1" kern="1200" dirty="0">
              <a:solidFill>
                <a:schemeClr val="tx1"/>
              </a:solidFill>
              <a:latin typeface="+mn-lt"/>
              <a:ea typeface="+mn-ea"/>
              <a:cs typeface="+mn-cs"/>
            </a:endParaRPr>
          </a:p>
          <a:p>
            <a:pPr marL="0" indent="0">
              <a:buNone/>
            </a:pPr>
            <a:endParaRPr lang="ko-KR" altLang="en-US" sz="800" kern="1200" dirty="0">
              <a:solidFill>
                <a:schemeClr val="tx1"/>
              </a:solidFill>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2</a:t>
            </a:fld>
            <a:endParaRPr lang="ko-KR" altLang="en-US"/>
          </a:p>
        </p:txBody>
      </p:sp>
    </p:spTree>
    <p:extLst>
      <p:ext uri="{BB962C8B-B14F-4D97-AF65-F5344CB8AC3E}">
        <p14:creationId xmlns:p14="http://schemas.microsoft.com/office/powerpoint/2010/main" val="153701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Ok let’s move on. These are the contents of today’s presentation.</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3</a:t>
            </a:fld>
            <a:endParaRPr lang="ko-KR" altLang="en-US"/>
          </a:p>
        </p:txBody>
      </p:sp>
    </p:spTree>
    <p:extLst>
      <p:ext uri="{BB962C8B-B14F-4D97-AF65-F5344CB8AC3E}">
        <p14:creationId xmlns:p14="http://schemas.microsoft.com/office/powerpoint/2010/main" val="427178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paper focused on the task of grasping unseen objects in unconstrained, cluttered environments. Unlike other previous works on grasping in clutter, this paper focused on grasping the real-world objects with no planar grasp which is restricted to limited applications. For this task, avoiding any collision and generating a diverse set of grasps is crucial. Depending on the relative pose between the object and the robot, a different subset of grasps is kinematically feasible.</a:t>
            </a:r>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4</a:t>
            </a:fld>
            <a:endParaRPr lang="ko-KR" altLang="en-US"/>
          </a:p>
        </p:txBody>
      </p:sp>
    </p:spTree>
    <p:extLst>
      <p:ext uri="{BB962C8B-B14F-4D97-AF65-F5344CB8AC3E}">
        <p14:creationId xmlns:p14="http://schemas.microsoft.com/office/powerpoint/2010/main" val="83501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address this task effectively, the authors proposed a novel end to end method that </a:t>
            </a:r>
            <a:r>
              <a:rPr lang="en-US" altLang="ko-KR" sz="1200" b="0" i="0" u="none" strike="noStrike" kern="1200" baseline="0" dirty="0">
                <a:solidFill>
                  <a:schemeClr val="tx1"/>
                </a:solidFill>
                <a:latin typeface="+mn-lt"/>
                <a:ea typeface="+mn-ea"/>
                <a:cs typeface="+mn-cs"/>
              </a:rPr>
              <a:t>efficiently generates a distribution of 6-DoF parallel-jaw grasps directly from a depth recording of a scene.</a:t>
            </a:r>
          </a:p>
          <a:p>
            <a:r>
              <a:rPr lang="en-US" altLang="ko-KR" sz="1200" kern="1200" dirty="0">
                <a:solidFill>
                  <a:schemeClr val="tx1"/>
                </a:solidFill>
                <a:latin typeface="+mn-lt"/>
                <a:ea typeface="+mn-ea"/>
                <a:cs typeface="+mn-cs"/>
              </a:rPr>
              <a:t>Two </a:t>
            </a:r>
            <a:r>
              <a:rPr lang="en-US" altLang="ko-KR" sz="1200" kern="1200" dirty="0" err="1">
                <a:solidFill>
                  <a:schemeClr val="tx1"/>
                </a:solidFill>
                <a:latin typeface="+mn-lt"/>
                <a:ea typeface="+mn-ea"/>
                <a:cs typeface="+mn-cs"/>
              </a:rPr>
              <a:t>keypoints</a:t>
            </a:r>
            <a:r>
              <a:rPr lang="en-US" altLang="ko-KR" sz="1200" kern="1200" dirty="0">
                <a:solidFill>
                  <a:schemeClr val="tx1"/>
                </a:solidFill>
                <a:latin typeface="+mn-lt"/>
                <a:ea typeface="+mn-ea"/>
                <a:cs typeface="+mn-cs"/>
              </a:rPr>
              <a:t> of their method are grasp pose representation which facilitates learning problem and the fact that it is robust to the accuracy of a segmentation mask.</a:t>
            </a:r>
          </a:p>
          <a:p>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5</a:t>
            </a:fld>
            <a:endParaRPr lang="ko-KR" altLang="en-US"/>
          </a:p>
        </p:txBody>
      </p:sp>
    </p:spTree>
    <p:extLst>
      <p:ext uri="{BB962C8B-B14F-4D97-AF65-F5344CB8AC3E}">
        <p14:creationId xmlns:p14="http://schemas.microsoft.com/office/powerpoint/2010/main" val="333633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Before going into method, let’s go over some background. Grasping has been studied in two main directions, model-based and model-free. As in Self-supervised 6d object pose estimation for robot manipulation, many model based grasping methods circumvent reasoning about the physics of contact and grasp generation by pre-defining a set of grasps in the object frame and transform those grasps according to the 6-DoF object pose. </a:t>
            </a:r>
            <a:r>
              <a:rPr lang="en-US" altLang="ko-KR" sz="1200" b="0" i="0" u="none" strike="noStrike" kern="1200" baseline="0" dirty="0">
                <a:solidFill>
                  <a:schemeClr val="tx1"/>
                </a:solidFill>
                <a:latin typeface="+mn-lt"/>
                <a:ea typeface="+mn-ea"/>
                <a:cs typeface="+mn-cs"/>
              </a:rPr>
              <a:t>The downside of model-based approaches is that they only work on a limited subset of known objects or categories, and any errors in detecting 6-DoF object pose or object </a:t>
            </a:r>
            <a:r>
              <a:rPr lang="en-US" altLang="ko-KR" sz="1200" b="0" i="0" u="none" strike="noStrike" kern="1200" baseline="0" dirty="0" err="1">
                <a:solidFill>
                  <a:schemeClr val="tx1"/>
                </a:solidFill>
                <a:latin typeface="+mn-lt"/>
                <a:ea typeface="+mn-ea"/>
                <a:cs typeface="+mn-cs"/>
              </a:rPr>
              <a:t>keypoints</a:t>
            </a:r>
            <a:r>
              <a:rPr lang="en-US" altLang="ko-KR" sz="1200" b="0" i="0" u="none" strike="noStrike" kern="1200" baseline="0" dirty="0">
                <a:solidFill>
                  <a:schemeClr val="tx1"/>
                </a:solidFill>
                <a:latin typeface="+mn-lt"/>
                <a:ea typeface="+mn-ea"/>
                <a:cs typeface="+mn-cs"/>
              </a:rPr>
              <a:t> degrade the grasping performance.</a:t>
            </a:r>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6</a:t>
            </a:fld>
            <a:endParaRPr lang="ko-KR" altLang="en-US"/>
          </a:p>
        </p:txBody>
      </p:sp>
    </p:spTree>
    <p:extLst>
      <p:ext uri="{BB962C8B-B14F-4D97-AF65-F5344CB8AC3E}">
        <p14:creationId xmlns:p14="http://schemas.microsoft.com/office/powerpoint/2010/main" val="2099926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On the other hand, Model-free approaches do not make any strong assumptions about the category or shape of the object, and they learn a shared representation for all object shapes and sizes. However, having one shared representation for all objects in addition to the large Special Euclidean space for the grasp poses makes the learning problem challenging. As a result, a lot of data-driven grasping methods constrain the space of possible grasps to planar grasping, where grasps are represented by oriented rectangles around each pixel that define the grasp frame. Such a representation needs the camera to view the scene perpendicularly and thus limits 3D reasoning and applications significantly.</a:t>
            </a:r>
          </a:p>
          <a:p>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7</a:t>
            </a:fld>
            <a:endParaRPr lang="ko-KR" altLang="en-US"/>
          </a:p>
        </p:txBody>
      </p:sp>
    </p:spTree>
    <p:extLst>
      <p:ext uri="{BB962C8B-B14F-4D97-AF65-F5344CB8AC3E}">
        <p14:creationId xmlns:p14="http://schemas.microsoft.com/office/powerpoint/2010/main" val="340184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proposed method is closely related to the work of Murali et al. </a:t>
            </a:r>
            <a:r>
              <a:rPr lang="en-US" altLang="ko-KR" sz="800" kern="1200" dirty="0">
                <a:solidFill>
                  <a:schemeClr val="tx1"/>
                </a:solidFill>
                <a:latin typeface="+mn-lt"/>
                <a:ea typeface="+mn-ea"/>
                <a:cs typeface="+mn-cs"/>
              </a:rPr>
              <a:t>6-dof grasping for target-driven object manipulation in clutter, which was published in ICRA 2020. The goal of this work was to generate collision-free diverse grasps for a designated target object from a partial point cloud of the scene. This work follows a </a:t>
            </a:r>
            <a:r>
              <a:rPr lang="en-US" altLang="ko-KR" sz="1200" b="0" i="0" u="none" strike="noStrike" kern="1200" baseline="0" dirty="0">
                <a:solidFill>
                  <a:schemeClr val="tx1"/>
                </a:solidFill>
                <a:latin typeface="+mn-lt"/>
                <a:ea typeface="+mn-ea"/>
                <a:cs typeface="+mn-cs"/>
              </a:rPr>
              <a:t>multi-stage process that synthesizes grasps for the target objects from the segmented object point cloud with no context around it, and then filters out the colliding grasps using another learned model.</a:t>
            </a:r>
          </a:p>
          <a:p>
            <a:r>
              <a:rPr lang="en-US" altLang="ko-KR" sz="1200" b="0" i="0" u="none" strike="noStrike" kern="1200" baseline="0" dirty="0">
                <a:solidFill>
                  <a:schemeClr val="tx1"/>
                </a:solidFill>
                <a:latin typeface="+mn-lt"/>
                <a:ea typeface="+mn-ea"/>
                <a:cs typeface="+mn-cs"/>
              </a:rPr>
              <a:t>This leads to 3 issues. </a:t>
            </a:r>
          </a:p>
          <a:p>
            <a:pPr marL="228600" indent="-228600">
              <a:buAutoNum type="arabicParenR"/>
            </a:pPr>
            <a:r>
              <a:rPr lang="en-US" altLang="ko-KR" sz="1200" b="0" i="0" u="none" strike="noStrike" kern="1200" baseline="0" dirty="0">
                <a:solidFill>
                  <a:schemeClr val="tx1"/>
                </a:solidFill>
                <a:latin typeface="+mn-lt"/>
                <a:ea typeface="+mn-ea"/>
                <a:cs typeface="+mn-cs"/>
              </a:rPr>
              <a:t>Sensitivity to instance segmentation errors. </a:t>
            </a:r>
          </a:p>
          <a:p>
            <a:pPr marL="228600" indent="-228600">
              <a:buAutoNum type="arabicParenR"/>
            </a:pPr>
            <a:r>
              <a:rPr lang="en-US" altLang="ko-KR" sz="1200" b="0" i="0" u="none" strike="noStrike" kern="1200" baseline="0" dirty="0">
                <a:solidFill>
                  <a:schemeClr val="tx1"/>
                </a:solidFill>
                <a:latin typeface="+mn-lt"/>
                <a:ea typeface="+mn-ea"/>
                <a:cs typeface="+mn-cs"/>
              </a:rPr>
              <a:t>Grasps are generated just from the target object point cloud and do not leverage geometric cues in the scene such as table points and surrounding object points. </a:t>
            </a:r>
          </a:p>
          <a:p>
            <a:pPr marL="228600" indent="-228600">
              <a:buAutoNum type="arabicParenR" startAt="3"/>
            </a:pPr>
            <a:r>
              <a:rPr lang="en-US" altLang="ko-KR" sz="1200" b="0" i="0" u="none" strike="noStrike" kern="1200" baseline="0" dirty="0">
                <a:solidFill>
                  <a:schemeClr val="tx1"/>
                </a:solidFill>
                <a:latin typeface="+mn-lt"/>
                <a:ea typeface="+mn-ea"/>
                <a:cs typeface="+mn-cs"/>
              </a:rPr>
              <a:t>Grasps are predicted in the large, unconstrained 6-DoF pose space.</a:t>
            </a:r>
          </a:p>
          <a:p>
            <a:r>
              <a:rPr lang="en-US" altLang="ko-KR" sz="1200" b="0" i="0" u="none" strike="noStrike" kern="1200" baseline="0" dirty="0">
                <a:solidFill>
                  <a:schemeClr val="tx1"/>
                </a:solidFill>
                <a:latin typeface="+mn-lt"/>
                <a:ea typeface="+mn-ea"/>
                <a:cs typeface="+mn-cs"/>
              </a:rPr>
              <a:t>To address these issues, the proposed method directly processes a full scene point cloud or a local region around a target object.</a:t>
            </a:r>
          </a:p>
          <a:p>
            <a:r>
              <a:rPr lang="en-US" altLang="ko-KR" sz="1200" b="0" i="0" u="none" strike="noStrike" kern="1200" baseline="0" dirty="0">
                <a:solidFill>
                  <a:schemeClr val="tx1"/>
                </a:solidFill>
                <a:latin typeface="+mn-lt"/>
                <a:ea typeface="+mn-ea"/>
                <a:cs typeface="+mn-cs"/>
              </a:rPr>
              <a:t>Therefore, the quality of the generated grasps is not dependent on an accurate mask and collisions can be directly taken into account during generation.</a:t>
            </a:r>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8</a:t>
            </a:fld>
            <a:endParaRPr lang="ko-KR" altLang="en-US"/>
          </a:p>
        </p:txBody>
      </p:sp>
    </p:spTree>
    <p:extLst>
      <p:ext uri="{BB962C8B-B14F-4D97-AF65-F5344CB8AC3E}">
        <p14:creationId xmlns:p14="http://schemas.microsoft.com/office/powerpoint/2010/main" val="353601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Let’s look at the method. From a learning perspective, generating the distribution of successful 6-DoF grasps is quite challenging, because the distribution is multi-modal, discontinuous, imbalanced and ambiguous due to (self-) occlusions. Furthermore, direct regression in high dimensional output spaces has been shown to be difficult in grasping. For these reasons the authors came up with an efficient grasp representation. </a:t>
            </a:r>
          </a:p>
          <a:p>
            <a:endParaRPr lang="en-US" altLang="ko-KR" sz="1200" b="0" i="0" u="none" strike="noStrike" kern="1200" baseline="0" dirty="0">
              <a:solidFill>
                <a:schemeClr val="tx1"/>
              </a:solidFill>
              <a:latin typeface="+mn-lt"/>
              <a:ea typeface="+mn-ea"/>
              <a:cs typeface="+mn-cs"/>
            </a:endParaRPr>
          </a:p>
          <a:p>
            <a:r>
              <a:rPr lang="en-US" altLang="ko-KR" sz="1200" b="0" i="0" u="none" strike="noStrike" kern="1200" baseline="0" dirty="0">
                <a:solidFill>
                  <a:schemeClr val="tx1"/>
                </a:solidFill>
                <a:latin typeface="+mn-lt"/>
                <a:ea typeface="+mn-ea"/>
                <a:cs typeface="+mn-cs"/>
              </a:rPr>
              <a:t>From the observation, the authors found out that for most predictable two-finger grasps, at least one of the two contacts is visible prior to grasping. Therefore they map a distribution of successful ground truth grasps to their corresponding contact points. </a:t>
            </a:r>
          </a:p>
          <a:p>
            <a:r>
              <a:rPr lang="en-US" altLang="ko-KR" sz="1200" b="0" i="0" u="none" strike="noStrike" kern="1200" baseline="0" dirty="0">
                <a:solidFill>
                  <a:schemeClr val="tx1"/>
                </a:solidFill>
                <a:latin typeface="+mn-lt"/>
                <a:ea typeface="+mn-ea"/>
                <a:cs typeface="+mn-cs"/>
              </a:rPr>
              <a:t>Given that we can predict whether observed points are suitable grasp contacts, we can thus reduce the 6-DoF grasp learning problem to estimating the 3-DoF grasp rotation and grasp width of a parallel-jaw gripper.</a:t>
            </a:r>
          </a:p>
          <a:p>
            <a:endParaRPr lang="en-US" altLang="ko-KR" sz="1200" b="0" i="0" u="none" strike="noStrike" kern="1200" baseline="0" dirty="0">
              <a:solidFill>
                <a:schemeClr val="tx1"/>
              </a:solidFill>
              <a:latin typeface="+mn-lt"/>
              <a:ea typeface="+mn-ea"/>
              <a:cs typeface="+mn-cs"/>
            </a:endParaRPr>
          </a:p>
          <a:p>
            <a:r>
              <a:rPr lang="en-US" altLang="ko-KR" dirty="0"/>
              <a:t>This is the proposed grasp representation which reduced 6 </a:t>
            </a:r>
            <a:r>
              <a:rPr lang="en-US" altLang="ko-KR" dirty="0" err="1"/>
              <a:t>DoF</a:t>
            </a:r>
            <a:r>
              <a:rPr lang="en-US" altLang="ko-KR" dirty="0"/>
              <a:t> into 4 </a:t>
            </a:r>
            <a:r>
              <a:rPr lang="en-US" altLang="ko-KR" dirty="0" err="1"/>
              <a:t>DoF</a:t>
            </a:r>
            <a:r>
              <a:rPr lang="en-US" altLang="ko-KR" dirty="0"/>
              <a:t>. </a:t>
            </a:r>
            <a:r>
              <a:rPr lang="en-US" altLang="ko-KR" sz="1200" b="0" i="0" u="none" strike="noStrike" kern="1200" baseline="0" dirty="0">
                <a:solidFill>
                  <a:schemeClr val="tx1"/>
                </a:solidFill>
                <a:latin typeface="+mn-lt"/>
                <a:ea typeface="+mn-ea"/>
                <a:cs typeface="+mn-cs"/>
              </a:rPr>
              <a:t>The reduced dimensionality greatly facilitates the learning process compared to methods that estimate grasp poses in unconstrained SE(3) space.</a:t>
            </a:r>
            <a:endParaRPr lang="ko-KR" altLang="en-US" dirty="0"/>
          </a:p>
        </p:txBody>
      </p:sp>
      <p:sp>
        <p:nvSpPr>
          <p:cNvPr id="4" name="슬라이드 번호 개체 틀 3"/>
          <p:cNvSpPr>
            <a:spLocks noGrp="1"/>
          </p:cNvSpPr>
          <p:nvPr>
            <p:ph type="sldNum" sz="quarter" idx="5"/>
          </p:nvPr>
        </p:nvSpPr>
        <p:spPr/>
        <p:txBody>
          <a:bodyPr/>
          <a:lstStyle/>
          <a:p>
            <a:fld id="{C56B3008-54F0-40EC-BD18-5460FDFD2F21}" type="slidenum">
              <a:rPr lang="ko-KR" altLang="en-US" smtClean="0"/>
              <a:t>9</a:t>
            </a:fld>
            <a:endParaRPr lang="ko-KR" altLang="en-US"/>
          </a:p>
        </p:txBody>
      </p:sp>
    </p:spTree>
    <p:extLst>
      <p:ext uri="{BB962C8B-B14F-4D97-AF65-F5344CB8AC3E}">
        <p14:creationId xmlns:p14="http://schemas.microsoft.com/office/powerpoint/2010/main" val="152977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9D06B46B-6556-4460-BE32-8CB01688E66E}" type="datetimeFigureOut">
              <a:rPr lang="ko-KR" altLang="en-US" smtClean="0"/>
              <a:t>2023-11-13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106318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9D06B46B-6556-4460-BE32-8CB01688E66E}" type="datetimeFigureOut">
              <a:rPr lang="ko-KR" altLang="en-US" smtClean="0"/>
              <a:t>2023-11-13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151555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9D06B46B-6556-4460-BE32-8CB01688E66E}" type="datetimeFigureOut">
              <a:rPr lang="ko-KR" altLang="en-US" smtClean="0"/>
              <a:t>2023-11-13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240872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1904"/>
          </a:xfrm>
        </p:spPr>
        <p:txBody>
          <a:bodyPr/>
          <a:lstStyle/>
          <a:p>
            <a:r>
              <a:rPr lang="ko-KR" altLang="en-US"/>
              <a:t>마스터 제목 스타일 편집</a:t>
            </a:r>
            <a:endParaRPr lang="en-US" dirty="0"/>
          </a:p>
        </p:txBody>
      </p:sp>
      <p:sp>
        <p:nvSpPr>
          <p:cNvPr id="3" name="Content Placeholder 2"/>
          <p:cNvSpPr>
            <a:spLocks noGrp="1"/>
          </p:cNvSpPr>
          <p:nvPr>
            <p:ph idx="1"/>
          </p:nvPr>
        </p:nvSpPr>
        <p:spPr>
          <a:xfrm>
            <a:off x="838200" y="1446417"/>
            <a:ext cx="10515600" cy="4730546"/>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9D06B46B-6556-4460-BE32-8CB01688E66E}" type="datetimeFigureOut">
              <a:rPr lang="ko-KR" altLang="en-US" smtClean="0"/>
              <a:t>2023-11-13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F808485-46C8-4979-BE27-C28A6D638DFF}" type="slidenum">
              <a:rPr lang="ko-KR" altLang="en-US" smtClean="0"/>
              <a:t>‹#›</a:t>
            </a:fld>
            <a:endParaRPr lang="ko-KR" altLang="en-US"/>
          </a:p>
        </p:txBody>
      </p:sp>
      <p:cxnSp>
        <p:nvCxnSpPr>
          <p:cNvPr id="8" name="직선 연결선 7">
            <a:extLst>
              <a:ext uri="{FF2B5EF4-FFF2-40B4-BE49-F238E27FC236}">
                <a16:creationId xmlns:a16="http://schemas.microsoft.com/office/drawing/2014/main" id="{5B939A17-FBAB-450B-B985-3FA72A81917D}"/>
              </a:ext>
            </a:extLst>
          </p:cNvPr>
          <p:cNvCxnSpPr/>
          <p:nvPr userDrawn="1"/>
        </p:nvCxnSpPr>
        <p:spPr>
          <a:xfrm>
            <a:off x="838200" y="1092171"/>
            <a:ext cx="1051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88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9D06B46B-6556-4460-BE32-8CB01688E66E}" type="datetimeFigureOut">
              <a:rPr lang="ko-KR" altLang="en-US" smtClean="0"/>
              <a:t>2023-11-13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307958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9D06B46B-6556-4460-BE32-8CB01688E66E}" type="datetimeFigureOut">
              <a:rPr lang="ko-KR" altLang="en-US" smtClean="0"/>
              <a:t>2023-11-13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104039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9D06B46B-6556-4460-BE32-8CB01688E66E}" type="datetimeFigureOut">
              <a:rPr lang="ko-KR" altLang="en-US" smtClean="0"/>
              <a:t>2023-11-13</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31198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9D06B46B-6556-4460-BE32-8CB01688E66E}" type="datetimeFigureOut">
              <a:rPr lang="ko-KR" altLang="en-US" smtClean="0"/>
              <a:t>2023-11-13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222797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6B46B-6556-4460-BE32-8CB01688E66E}" type="datetimeFigureOut">
              <a:rPr lang="ko-KR" altLang="en-US" smtClean="0"/>
              <a:t>2023-11-13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349308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9D06B46B-6556-4460-BE32-8CB01688E66E}" type="datetimeFigureOut">
              <a:rPr lang="ko-KR" altLang="en-US" smtClean="0"/>
              <a:t>2023-11-13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7074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9D06B46B-6556-4460-BE32-8CB01688E66E}" type="datetimeFigureOut">
              <a:rPr lang="ko-KR" altLang="en-US" smtClean="0"/>
              <a:t>2023-11-13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15680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6B46B-6556-4460-BE32-8CB01688E66E}" type="datetimeFigureOut">
              <a:rPr lang="ko-KR" altLang="en-US" smtClean="0"/>
              <a:t>2023-11-13</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463184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FD807BE-7475-4BB1-A9B0-F54961A05580}"/>
              </a:ext>
            </a:extLst>
          </p:cNvPr>
          <p:cNvSpPr>
            <a:spLocks noGrp="1"/>
          </p:cNvSpPr>
          <p:nvPr>
            <p:ph type="ctrTitle"/>
          </p:nvPr>
        </p:nvSpPr>
        <p:spPr>
          <a:xfrm>
            <a:off x="762000" y="845364"/>
            <a:ext cx="10668000" cy="3562250"/>
          </a:xfrm>
        </p:spPr>
        <p:txBody>
          <a:bodyPr>
            <a:normAutofit fontScale="90000"/>
          </a:bodyPr>
          <a:lstStyle/>
          <a:p>
            <a:r>
              <a:rPr lang="en-US" altLang="ko-KR" dirty="0"/>
              <a:t>Contact-</a:t>
            </a:r>
            <a:r>
              <a:rPr lang="en-US" altLang="ko-KR" dirty="0" err="1"/>
              <a:t>GraspNet</a:t>
            </a:r>
            <a:r>
              <a:rPr lang="en-US" altLang="ko-KR" dirty="0"/>
              <a:t> : Efficient 6-DoF Grasp Generation in Cluttered Scenes</a:t>
            </a:r>
            <a:br>
              <a:rPr lang="en-US" altLang="ko-KR" dirty="0"/>
            </a:br>
            <a:br>
              <a:rPr lang="en-US" altLang="ko-KR" dirty="0"/>
            </a:br>
            <a:r>
              <a:rPr lang="en-US" altLang="ko-KR" dirty="0"/>
              <a:t> </a:t>
            </a:r>
            <a:r>
              <a:rPr lang="en-US" altLang="ko-KR" sz="4000" dirty="0"/>
              <a:t>2021 ICRA</a:t>
            </a:r>
            <a:endParaRPr lang="ko-KR" altLang="en-US" dirty="0"/>
          </a:p>
        </p:txBody>
      </p:sp>
      <p:sp>
        <p:nvSpPr>
          <p:cNvPr id="3" name="부제목 2">
            <a:extLst>
              <a:ext uri="{FF2B5EF4-FFF2-40B4-BE49-F238E27FC236}">
                <a16:creationId xmlns:a16="http://schemas.microsoft.com/office/drawing/2014/main" id="{59499E6A-4175-459B-81B7-770696F3F745}"/>
              </a:ext>
            </a:extLst>
          </p:cNvPr>
          <p:cNvSpPr>
            <a:spLocks noGrp="1"/>
          </p:cNvSpPr>
          <p:nvPr>
            <p:ph type="subTitle" idx="1"/>
          </p:nvPr>
        </p:nvSpPr>
        <p:spPr>
          <a:xfrm>
            <a:off x="1524000" y="4298462"/>
            <a:ext cx="9144000" cy="1655762"/>
          </a:xfrm>
        </p:spPr>
        <p:txBody>
          <a:bodyPr/>
          <a:lstStyle/>
          <a:p>
            <a:endParaRPr lang="en-US" altLang="ko-KR" dirty="0"/>
          </a:p>
          <a:p>
            <a:r>
              <a:rPr lang="en-US" altLang="ko-KR" dirty="0"/>
              <a:t>23.11.15 </a:t>
            </a:r>
            <a:r>
              <a:rPr lang="en-US" altLang="ko-KR" dirty="0">
                <a:ea typeface="굴림" panose="020B0600000101010101" pitchFamily="50" charset="-127"/>
              </a:rPr>
              <a:t>2</a:t>
            </a:r>
            <a:r>
              <a:rPr lang="en-US" altLang="ko-KR" baseline="30000" dirty="0">
                <a:ea typeface="굴림" panose="020B0600000101010101" pitchFamily="50" charset="-127"/>
              </a:rPr>
              <a:t>nd</a:t>
            </a:r>
            <a:r>
              <a:rPr lang="en-US" altLang="ko-KR" dirty="0">
                <a:ea typeface="굴림" panose="020B0600000101010101" pitchFamily="50" charset="-127"/>
              </a:rPr>
              <a:t> Paper Presentation</a:t>
            </a:r>
            <a:endParaRPr lang="en-US" altLang="ko-KR" dirty="0"/>
          </a:p>
          <a:p>
            <a:r>
              <a:rPr lang="en-US" altLang="ko-KR" dirty="0"/>
              <a:t>20234450 </a:t>
            </a:r>
            <a:r>
              <a:rPr lang="en-US" altLang="ko-KR" dirty="0" err="1"/>
              <a:t>Seokryun</a:t>
            </a:r>
            <a:r>
              <a:rPr lang="en-US" altLang="ko-KR" dirty="0"/>
              <a:t> Choi</a:t>
            </a:r>
            <a:endParaRPr lang="ko-KR" altLang="en-US" dirty="0"/>
          </a:p>
        </p:txBody>
      </p:sp>
      <p:grpSp>
        <p:nvGrpSpPr>
          <p:cNvPr id="6" name="그룹 5">
            <a:extLst>
              <a:ext uri="{FF2B5EF4-FFF2-40B4-BE49-F238E27FC236}">
                <a16:creationId xmlns:a16="http://schemas.microsoft.com/office/drawing/2014/main" id="{03DDE61C-E72A-4759-9AA4-7C63ACB4794B}"/>
              </a:ext>
            </a:extLst>
          </p:cNvPr>
          <p:cNvGrpSpPr/>
          <p:nvPr/>
        </p:nvGrpSpPr>
        <p:grpSpPr>
          <a:xfrm>
            <a:off x="103078" y="6439486"/>
            <a:ext cx="5806985" cy="357621"/>
            <a:chOff x="100483" y="6430041"/>
            <a:chExt cx="5806985" cy="357621"/>
          </a:xfrm>
        </p:grpSpPr>
        <p:sp>
          <p:nvSpPr>
            <p:cNvPr id="7" name="TextBox 5">
              <a:extLst>
                <a:ext uri="{FF2B5EF4-FFF2-40B4-BE49-F238E27FC236}">
                  <a16:creationId xmlns:a16="http://schemas.microsoft.com/office/drawing/2014/main" id="{75B3C8F0-4298-4D43-BB32-2F7C716D7673}"/>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8" name="Picture 5">
              <a:extLst>
                <a:ext uri="{FF2B5EF4-FFF2-40B4-BE49-F238E27FC236}">
                  <a16:creationId xmlns:a16="http://schemas.microsoft.com/office/drawing/2014/main" id="{E7972F28-4586-4422-8D0F-3A270F8010A8}"/>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9" name="그림 8">
            <a:extLst>
              <a:ext uri="{FF2B5EF4-FFF2-40B4-BE49-F238E27FC236}">
                <a16:creationId xmlns:a16="http://schemas.microsoft.com/office/drawing/2014/main" id="{E045FBCA-A5C5-47DB-878C-9E6446372C80}"/>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42133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2E42F5FF-97AA-4C72-8A8C-1A19521BF05C}"/>
              </a:ext>
            </a:extLst>
          </p:cNvPr>
          <p:cNvPicPr>
            <a:picLocks noChangeAspect="1"/>
          </p:cNvPicPr>
          <p:nvPr/>
        </p:nvPicPr>
        <p:blipFill>
          <a:blip r:embed="rId5"/>
          <a:stretch>
            <a:fillRect/>
          </a:stretch>
        </p:blipFill>
        <p:spPr>
          <a:xfrm>
            <a:off x="1452562" y="1833562"/>
            <a:ext cx="9286875" cy="3190875"/>
          </a:xfrm>
          <a:prstGeom prst="rect">
            <a:avLst/>
          </a:prstGeom>
        </p:spPr>
      </p:pic>
    </p:spTree>
    <p:extLst>
      <p:ext uri="{BB962C8B-B14F-4D97-AF65-F5344CB8AC3E}">
        <p14:creationId xmlns:p14="http://schemas.microsoft.com/office/powerpoint/2010/main" val="231339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9" name="그림 8">
            <a:extLst>
              <a:ext uri="{FF2B5EF4-FFF2-40B4-BE49-F238E27FC236}">
                <a16:creationId xmlns:a16="http://schemas.microsoft.com/office/drawing/2014/main" id="{3AB36821-77A4-4F8E-850C-6D3DC239C451}"/>
              </a:ext>
            </a:extLst>
          </p:cNvPr>
          <p:cNvPicPr>
            <a:picLocks noChangeAspect="1"/>
          </p:cNvPicPr>
          <p:nvPr/>
        </p:nvPicPr>
        <p:blipFill>
          <a:blip r:embed="rId5"/>
          <a:stretch>
            <a:fillRect/>
          </a:stretch>
        </p:blipFill>
        <p:spPr>
          <a:xfrm>
            <a:off x="1363245" y="1712714"/>
            <a:ext cx="9465509" cy="4325761"/>
          </a:xfrm>
          <a:prstGeom prst="rect">
            <a:avLst/>
          </a:prstGeom>
        </p:spPr>
      </p:pic>
    </p:spTree>
    <p:extLst>
      <p:ext uri="{BB962C8B-B14F-4D97-AF65-F5344CB8AC3E}">
        <p14:creationId xmlns:p14="http://schemas.microsoft.com/office/powerpoint/2010/main" val="40768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6F101FD8-5DC1-439D-9E9C-4AD0F68D7DCF}"/>
              </a:ext>
            </a:extLst>
          </p:cNvPr>
          <p:cNvPicPr>
            <a:picLocks noChangeAspect="1"/>
          </p:cNvPicPr>
          <p:nvPr/>
        </p:nvPicPr>
        <p:blipFill>
          <a:blip r:embed="rId5"/>
          <a:stretch>
            <a:fillRect/>
          </a:stretch>
        </p:blipFill>
        <p:spPr>
          <a:xfrm>
            <a:off x="1879522" y="1971823"/>
            <a:ext cx="8432955" cy="3970338"/>
          </a:xfrm>
          <a:prstGeom prst="rect">
            <a:avLst/>
          </a:prstGeom>
        </p:spPr>
      </p:pic>
    </p:spTree>
    <p:extLst>
      <p:ext uri="{BB962C8B-B14F-4D97-AF65-F5344CB8AC3E}">
        <p14:creationId xmlns:p14="http://schemas.microsoft.com/office/powerpoint/2010/main" val="6925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45667AA8-AF63-4F5B-8FDB-50D70B9FEA87}"/>
              </a:ext>
            </a:extLst>
          </p:cNvPr>
          <p:cNvPicPr>
            <a:picLocks noChangeAspect="1"/>
          </p:cNvPicPr>
          <p:nvPr/>
        </p:nvPicPr>
        <p:blipFill>
          <a:blip r:embed="rId5"/>
          <a:stretch>
            <a:fillRect/>
          </a:stretch>
        </p:blipFill>
        <p:spPr>
          <a:xfrm>
            <a:off x="838200" y="1701976"/>
            <a:ext cx="10619097" cy="3987624"/>
          </a:xfrm>
          <a:prstGeom prst="rect">
            <a:avLst/>
          </a:prstGeom>
        </p:spPr>
      </p:pic>
    </p:spTree>
    <p:extLst>
      <p:ext uri="{BB962C8B-B14F-4D97-AF65-F5344CB8AC3E}">
        <p14:creationId xmlns:p14="http://schemas.microsoft.com/office/powerpoint/2010/main" val="372995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Result</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9" name="그림 8">
            <a:extLst>
              <a:ext uri="{FF2B5EF4-FFF2-40B4-BE49-F238E27FC236}">
                <a16:creationId xmlns:a16="http://schemas.microsoft.com/office/drawing/2014/main" id="{986D9384-79A5-4CF2-A311-7FA51D55B2A4}"/>
              </a:ext>
            </a:extLst>
          </p:cNvPr>
          <p:cNvPicPr>
            <a:picLocks noChangeAspect="1"/>
          </p:cNvPicPr>
          <p:nvPr/>
        </p:nvPicPr>
        <p:blipFill>
          <a:blip r:embed="rId5"/>
          <a:stretch>
            <a:fillRect/>
          </a:stretch>
        </p:blipFill>
        <p:spPr>
          <a:xfrm>
            <a:off x="3038452" y="1267030"/>
            <a:ext cx="5743222" cy="5425416"/>
          </a:xfrm>
          <a:prstGeom prst="rect">
            <a:avLst/>
          </a:prstGeom>
        </p:spPr>
      </p:pic>
    </p:spTree>
    <p:extLst>
      <p:ext uri="{BB962C8B-B14F-4D97-AF65-F5344CB8AC3E}">
        <p14:creationId xmlns:p14="http://schemas.microsoft.com/office/powerpoint/2010/main" val="299168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Result</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9" name="그림 8">
            <a:extLst>
              <a:ext uri="{FF2B5EF4-FFF2-40B4-BE49-F238E27FC236}">
                <a16:creationId xmlns:a16="http://schemas.microsoft.com/office/drawing/2014/main" id="{EBE91BE2-8C41-4E51-B80C-0920CA6F5FC2}"/>
              </a:ext>
            </a:extLst>
          </p:cNvPr>
          <p:cNvPicPr>
            <a:picLocks noChangeAspect="1"/>
          </p:cNvPicPr>
          <p:nvPr/>
        </p:nvPicPr>
        <p:blipFill>
          <a:blip r:embed="rId5"/>
          <a:stretch>
            <a:fillRect/>
          </a:stretch>
        </p:blipFill>
        <p:spPr>
          <a:xfrm>
            <a:off x="2691639" y="1751908"/>
            <a:ext cx="6808722" cy="4119563"/>
          </a:xfrm>
          <a:prstGeom prst="rect">
            <a:avLst/>
          </a:prstGeom>
        </p:spPr>
      </p:pic>
    </p:spTree>
    <p:extLst>
      <p:ext uri="{BB962C8B-B14F-4D97-AF65-F5344CB8AC3E}">
        <p14:creationId xmlns:p14="http://schemas.microsoft.com/office/powerpoint/2010/main" val="358532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Result</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186331B0-D35C-4A70-ACFC-76D9C10AAC80}"/>
              </a:ext>
            </a:extLst>
          </p:cNvPr>
          <p:cNvPicPr>
            <a:picLocks noChangeAspect="1"/>
          </p:cNvPicPr>
          <p:nvPr/>
        </p:nvPicPr>
        <p:blipFill>
          <a:blip r:embed="rId5"/>
          <a:stretch>
            <a:fillRect/>
          </a:stretch>
        </p:blipFill>
        <p:spPr>
          <a:xfrm>
            <a:off x="2197838" y="2247900"/>
            <a:ext cx="7424450" cy="3163683"/>
          </a:xfrm>
          <a:prstGeom prst="rect">
            <a:avLst/>
          </a:prstGeom>
        </p:spPr>
      </p:pic>
    </p:spTree>
    <p:extLst>
      <p:ext uri="{BB962C8B-B14F-4D97-AF65-F5344CB8AC3E}">
        <p14:creationId xmlns:p14="http://schemas.microsoft.com/office/powerpoint/2010/main" val="416410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Conclusion</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normAutofit/>
          </a:bodyPr>
          <a:lstStyle/>
          <a:p>
            <a:r>
              <a:rPr lang="en-US" altLang="ko-KR" sz="3600" dirty="0">
                <a:latin typeface="+mj-lt"/>
                <a:sym typeface="Wingdings" panose="05000000000000000000" pitchFamily="2" charset="2"/>
              </a:rPr>
              <a:t>Greatly limit the predicted pose space and facilitate the learning process </a:t>
            </a:r>
          </a:p>
          <a:p>
            <a:endParaRPr lang="en-US" altLang="ko-KR" sz="3600" dirty="0">
              <a:latin typeface="+mj-lt"/>
              <a:sym typeface="Wingdings" panose="05000000000000000000" pitchFamily="2" charset="2"/>
            </a:endParaRPr>
          </a:p>
          <a:p>
            <a:r>
              <a:rPr lang="en-US" altLang="ko-KR" sz="3600" dirty="0">
                <a:latin typeface="+mj-lt"/>
                <a:sym typeface="Wingdings" panose="05000000000000000000" pitchFamily="2" charset="2"/>
              </a:rPr>
              <a:t>Able to generate diverse grasps and collisions are effectively avoided</a:t>
            </a:r>
          </a:p>
          <a:p>
            <a:endParaRPr lang="en-US" altLang="ko-KR" sz="3600" dirty="0">
              <a:latin typeface="+mj-lt"/>
              <a:sym typeface="Wingdings" panose="05000000000000000000" pitchFamily="2" charset="2"/>
            </a:endParaRPr>
          </a:p>
          <a:p>
            <a:r>
              <a:rPr lang="en-US" altLang="ko-KR" sz="3600" dirty="0">
                <a:latin typeface="+mj-lt"/>
                <a:sym typeface="Wingdings" panose="05000000000000000000" pitchFamily="2" charset="2"/>
              </a:rPr>
              <a:t>Achieved high success rate for grasping with a single attempt</a:t>
            </a:r>
            <a:endParaRPr lang="ko-KR" altLang="en-US" sz="3600" dirty="0">
              <a:latin typeface="+mj-lt"/>
            </a:endParaRPr>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8556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Quiz</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pPr algn="just"/>
            <a:r>
              <a:rPr lang="en-US" altLang="ko-KR" sz="3600" dirty="0">
                <a:latin typeface="+mj-lt"/>
              </a:rPr>
              <a:t>1. The proposed method doesn’t care about collision as long as the robot can grasp the target object successfully. (T / F) </a:t>
            </a:r>
          </a:p>
          <a:p>
            <a:endParaRPr lang="en-US" altLang="ko-KR" sz="3600" dirty="0">
              <a:latin typeface="+mj-lt"/>
            </a:endParaRPr>
          </a:p>
          <a:p>
            <a:pPr algn="just"/>
            <a:r>
              <a:rPr lang="en-US" altLang="ko-KR" sz="3600" dirty="0">
                <a:latin typeface="+mj-lt"/>
              </a:rPr>
              <a:t>2. With the proposed method, the authors were able to reduce the </a:t>
            </a:r>
            <a:r>
              <a:rPr lang="en-US" altLang="ko-KR" sz="3600" dirty="0" err="1">
                <a:latin typeface="+mj-lt"/>
              </a:rPr>
              <a:t>DoF</a:t>
            </a:r>
            <a:r>
              <a:rPr lang="en-US" altLang="ko-KR" sz="3600" dirty="0">
                <a:latin typeface="+mj-lt"/>
              </a:rPr>
              <a:t> of representation from 6 to _. What is the appropriate number for the blank?</a:t>
            </a:r>
            <a:endParaRPr lang="en-US" altLang="ko-KR" sz="3200" dirty="0"/>
          </a:p>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3"/>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144337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Review</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a:xfrm>
            <a:off x="663539" y="1435701"/>
            <a:ext cx="6034875" cy="4730546"/>
          </a:xfrm>
        </p:spPr>
        <p:txBody>
          <a:bodyPr>
            <a:normAutofit/>
          </a:bodyPr>
          <a:lstStyle/>
          <a:p>
            <a:pPr algn="just"/>
            <a:r>
              <a:rPr lang="en-US" altLang="ko-KR" dirty="0">
                <a:latin typeface="+mj-lt"/>
              </a:rPr>
              <a:t>Allow an agent to freely switch between MP and direct action </a:t>
            </a:r>
            <a:r>
              <a:rPr lang="en-US" altLang="ko-KR" dirty="0" err="1">
                <a:latin typeface="+mj-lt"/>
              </a:rPr>
              <a:t>execu-tion</a:t>
            </a:r>
            <a:r>
              <a:rPr lang="en-US" altLang="ko-KR" dirty="0">
                <a:latin typeface="+mj-lt"/>
              </a:rPr>
              <a:t> by controlling the scale of action</a:t>
            </a:r>
          </a:p>
          <a:p>
            <a:pPr algn="just"/>
            <a:endParaRPr lang="en-US" altLang="ko-KR" dirty="0">
              <a:latin typeface="+mj-lt"/>
            </a:endParaRPr>
          </a:p>
          <a:p>
            <a:pPr algn="just"/>
            <a:r>
              <a:rPr lang="en-US" altLang="ko-KR" dirty="0">
                <a:latin typeface="+mj-lt"/>
              </a:rPr>
              <a:t>Naturally learn trajectories that avoid collisions by leveraging motion </a:t>
            </a:r>
            <a:r>
              <a:rPr lang="en-US" altLang="ko-KR" dirty="0" err="1">
                <a:latin typeface="+mj-lt"/>
              </a:rPr>
              <a:t>plann-ing</a:t>
            </a:r>
            <a:r>
              <a:rPr lang="en-US" altLang="ko-KR" dirty="0">
                <a:latin typeface="+mj-lt"/>
              </a:rPr>
              <a:t>, while directly executing small actions for sophisticated manipulation</a:t>
            </a:r>
          </a:p>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15FC60BA-8CF4-4565-9543-B73CD4510AFC}"/>
              </a:ext>
            </a:extLst>
          </p:cNvPr>
          <p:cNvPicPr>
            <a:picLocks noChangeAspect="1"/>
          </p:cNvPicPr>
          <p:nvPr/>
        </p:nvPicPr>
        <p:blipFill>
          <a:blip r:embed="rId5"/>
          <a:stretch>
            <a:fillRect/>
          </a:stretch>
        </p:blipFill>
        <p:spPr>
          <a:xfrm>
            <a:off x="6873075" y="1241809"/>
            <a:ext cx="4876800" cy="5093110"/>
          </a:xfrm>
          <a:prstGeom prst="rect">
            <a:avLst/>
          </a:prstGeom>
        </p:spPr>
      </p:pic>
    </p:spTree>
    <p:extLst>
      <p:ext uri="{BB962C8B-B14F-4D97-AF65-F5344CB8AC3E}">
        <p14:creationId xmlns:p14="http://schemas.microsoft.com/office/powerpoint/2010/main" val="157938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Contents</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normAutofit/>
          </a:bodyPr>
          <a:lstStyle/>
          <a:p>
            <a:r>
              <a:rPr lang="en-US" altLang="ko-KR" sz="3600" dirty="0">
                <a:latin typeface="+mj-lt"/>
              </a:rPr>
              <a:t>Overview</a:t>
            </a:r>
          </a:p>
          <a:p>
            <a:r>
              <a:rPr lang="en-US" altLang="ko-KR" sz="3600" dirty="0">
                <a:latin typeface="+mj-lt"/>
              </a:rPr>
              <a:t>Background</a:t>
            </a:r>
          </a:p>
          <a:p>
            <a:r>
              <a:rPr lang="en-US" altLang="ko-KR" sz="3600" dirty="0">
                <a:latin typeface="+mj-lt"/>
              </a:rPr>
              <a:t>Method</a:t>
            </a:r>
          </a:p>
          <a:p>
            <a:r>
              <a:rPr lang="en-US" altLang="ko-KR" sz="3600" dirty="0">
                <a:latin typeface="+mj-lt"/>
              </a:rPr>
              <a:t>Result</a:t>
            </a:r>
          </a:p>
          <a:p>
            <a:r>
              <a:rPr lang="en-US" altLang="ko-KR" sz="3600" dirty="0">
                <a:latin typeface="+mj-lt"/>
              </a:rPr>
              <a:t>Conclusion</a:t>
            </a:r>
          </a:p>
          <a:p>
            <a:r>
              <a:rPr lang="en-US" altLang="ko-KR" sz="3600" dirty="0">
                <a:latin typeface="+mj-lt"/>
              </a:rPr>
              <a:t>Quiz</a:t>
            </a:r>
            <a:endParaRPr lang="ko-KR" altLang="en-US" sz="3600" dirty="0">
              <a:latin typeface="+mj-lt"/>
            </a:endParaRPr>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279750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F1EC8625-9632-4E14-AF2C-DA3F0607F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498" y="1586111"/>
            <a:ext cx="7636357" cy="4302794"/>
          </a:xfrm>
          <a:prstGeom prst="rect">
            <a:avLst/>
          </a:prstGeom>
        </p:spPr>
      </p:pic>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Overview</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a:xfrm>
            <a:off x="799525" y="1510321"/>
            <a:ext cx="6980434" cy="4730546"/>
          </a:xfrm>
        </p:spPr>
        <p:txBody>
          <a:bodyPr>
            <a:normAutofit/>
          </a:bodyPr>
          <a:lstStyle/>
          <a:p>
            <a:r>
              <a:rPr lang="en-US" altLang="ko-KR" sz="3200" dirty="0">
                <a:latin typeface="+mj-lt"/>
              </a:rPr>
              <a:t>Task : Grasping unseen objects in un-constrained, cluttered environments</a:t>
            </a:r>
            <a:endParaRPr lang="en-US" altLang="ko-KR" dirty="0">
              <a:latin typeface="+mj-lt"/>
            </a:endParaRPr>
          </a:p>
          <a:p>
            <a:endParaRPr lang="en-US" altLang="ko-KR" sz="3200" dirty="0">
              <a:latin typeface="+mj-lt"/>
            </a:endParaRPr>
          </a:p>
          <a:p>
            <a:r>
              <a:rPr lang="en-US" altLang="ko-KR" sz="3200" dirty="0">
                <a:latin typeface="+mj-lt"/>
              </a:rPr>
              <a:t>Any collisions must be avoided </a:t>
            </a:r>
          </a:p>
          <a:p>
            <a:endParaRPr lang="en-US" altLang="ko-KR" sz="3200" dirty="0">
              <a:latin typeface="+mj-lt"/>
            </a:endParaRPr>
          </a:p>
          <a:p>
            <a:r>
              <a:rPr lang="en-US" altLang="ko-KR" sz="3200" dirty="0">
                <a:latin typeface="+mj-lt"/>
              </a:rPr>
              <a:t>Crucial to generate a diverse set of grasps due to kinematic constraints</a:t>
            </a:r>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5"/>
          <a:stretch>
            <a:fillRect/>
          </a:stretch>
        </p:blipFill>
        <p:spPr>
          <a:xfrm>
            <a:off x="11118848" y="6492875"/>
            <a:ext cx="970074" cy="276999"/>
          </a:xfrm>
          <a:prstGeom prst="rect">
            <a:avLst/>
          </a:prstGeom>
        </p:spPr>
      </p:pic>
      <p:sp>
        <p:nvSpPr>
          <p:cNvPr id="11" name="직사각형 10">
            <a:extLst>
              <a:ext uri="{FF2B5EF4-FFF2-40B4-BE49-F238E27FC236}">
                <a16:creationId xmlns:a16="http://schemas.microsoft.com/office/drawing/2014/main" id="{90E1505A-C359-4A1A-B2B9-65B8BD52D40A}"/>
              </a:ext>
            </a:extLst>
          </p:cNvPr>
          <p:cNvSpPr/>
          <p:nvPr/>
        </p:nvSpPr>
        <p:spPr>
          <a:xfrm>
            <a:off x="6945330" y="5465852"/>
            <a:ext cx="6703054" cy="90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5596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Overview</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normAutofit lnSpcReduction="10000"/>
          </a:bodyPr>
          <a:lstStyle/>
          <a:p>
            <a:r>
              <a:rPr lang="en-US" altLang="ko-KR" sz="4000" dirty="0">
                <a:latin typeface="+mj-lt"/>
              </a:rPr>
              <a:t>Proposed a novel end-to-end method for 6-DoF grasping of unknown objects in clutter</a:t>
            </a:r>
          </a:p>
          <a:p>
            <a:endParaRPr lang="en-US" altLang="ko-KR" sz="4000" dirty="0">
              <a:latin typeface="+mj-lt"/>
            </a:endParaRPr>
          </a:p>
          <a:p>
            <a:r>
              <a:rPr lang="en-US" altLang="ko-KR" sz="4000" dirty="0">
                <a:latin typeface="+mj-lt"/>
              </a:rPr>
              <a:t>Proposed a new grasp pose representation which facilitates learning problem</a:t>
            </a:r>
          </a:p>
          <a:p>
            <a:endParaRPr lang="en-US" altLang="ko-KR" sz="4000" dirty="0">
              <a:latin typeface="+mj-lt"/>
            </a:endParaRPr>
          </a:p>
          <a:p>
            <a:r>
              <a:rPr lang="en-US" altLang="ko-KR" sz="4000" dirty="0">
                <a:latin typeface="+mj-lt"/>
              </a:rPr>
              <a:t>Robust to the accuracy of a segmentation mask by taking the whole scene</a:t>
            </a:r>
          </a:p>
          <a:p>
            <a:endParaRPr lang="en-US" altLang="ko-KR" sz="4000" dirty="0">
              <a:latin typeface="+mj-lt"/>
            </a:endParaRPr>
          </a:p>
          <a:p>
            <a:endParaRPr lang="en-US" altLang="ko-KR" sz="4000" dirty="0">
              <a:latin typeface="+mj-lt"/>
            </a:endParaRPr>
          </a:p>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370013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Background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latin typeface="+mj-lt"/>
              </a:rPr>
              <a:t>Self-supervised 6d object pose estimation for robot manipulation (ICRA 2020, Deng et al.)</a:t>
            </a:r>
            <a:endParaRPr lang="ko-KR" altLang="en-US" dirty="0">
              <a:latin typeface="+mj-lt"/>
            </a:endParaRPr>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7EABDF0B-1CDA-4367-8891-5C2D328552AE}"/>
              </a:ext>
            </a:extLst>
          </p:cNvPr>
          <p:cNvPicPr>
            <a:picLocks noChangeAspect="1"/>
          </p:cNvPicPr>
          <p:nvPr/>
        </p:nvPicPr>
        <p:blipFill>
          <a:blip r:embed="rId5"/>
          <a:stretch>
            <a:fillRect/>
          </a:stretch>
        </p:blipFill>
        <p:spPr>
          <a:xfrm>
            <a:off x="2887329" y="1851377"/>
            <a:ext cx="6417342" cy="2844801"/>
          </a:xfrm>
          <a:prstGeom prst="rect">
            <a:avLst/>
          </a:prstGeom>
        </p:spPr>
      </p:pic>
    </p:spTree>
    <p:extLst>
      <p:ext uri="{BB962C8B-B14F-4D97-AF65-F5344CB8AC3E}">
        <p14:creationId xmlns:p14="http://schemas.microsoft.com/office/powerpoint/2010/main" val="217981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Background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err="1">
                <a:latin typeface="+mj-lt"/>
              </a:rPr>
              <a:t>Dex</a:t>
            </a:r>
            <a:r>
              <a:rPr lang="en-US" altLang="ko-KR" dirty="0">
                <a:latin typeface="+mj-lt"/>
              </a:rPr>
              <a:t>-net 2.0: Deep learning to plan robust grasps with synthetic point clouds and analytic grasp metrics(RSS 2017, Mahler et al.)</a:t>
            </a:r>
            <a:endParaRPr lang="ko-KR" altLang="en-US" dirty="0">
              <a:latin typeface="+mj-lt"/>
            </a:endParaRPr>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0C1180DC-87D4-44AD-BD8B-36E698C7142A}"/>
              </a:ext>
            </a:extLst>
          </p:cNvPr>
          <p:cNvPicPr>
            <a:picLocks noChangeAspect="1"/>
          </p:cNvPicPr>
          <p:nvPr/>
        </p:nvPicPr>
        <p:blipFill>
          <a:blip r:embed="rId5"/>
          <a:stretch>
            <a:fillRect/>
          </a:stretch>
        </p:blipFill>
        <p:spPr>
          <a:xfrm>
            <a:off x="1742333" y="1574225"/>
            <a:ext cx="8707333" cy="2905831"/>
          </a:xfrm>
          <a:prstGeom prst="rect">
            <a:avLst/>
          </a:prstGeom>
        </p:spPr>
      </p:pic>
    </p:spTree>
    <p:extLst>
      <p:ext uri="{BB962C8B-B14F-4D97-AF65-F5344CB8AC3E}">
        <p14:creationId xmlns:p14="http://schemas.microsoft.com/office/powerpoint/2010/main" val="89099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Background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normAutofit/>
          </a:bodyPr>
          <a:lstStyle/>
          <a:p>
            <a:endParaRPr lang="en-US" altLang="ko-KR" sz="3200" dirty="0">
              <a:latin typeface="+mj-lt"/>
            </a:endParaRPr>
          </a:p>
          <a:p>
            <a:endParaRPr lang="en-US" altLang="ko-KR" sz="3200" dirty="0">
              <a:latin typeface="+mj-lt"/>
            </a:endParaRPr>
          </a:p>
          <a:p>
            <a:endParaRPr lang="en-US" altLang="ko-KR" sz="3200" dirty="0">
              <a:latin typeface="+mj-lt"/>
            </a:endParaRPr>
          </a:p>
          <a:p>
            <a:endParaRPr lang="en-US" altLang="ko-KR" sz="3200" dirty="0">
              <a:latin typeface="+mj-lt"/>
            </a:endParaRPr>
          </a:p>
          <a:p>
            <a:endParaRPr lang="en-US" altLang="ko-KR" sz="3200" dirty="0">
              <a:latin typeface="+mj-lt"/>
            </a:endParaRPr>
          </a:p>
          <a:p>
            <a:endParaRPr lang="en-US" altLang="ko-KR" sz="3200" dirty="0">
              <a:latin typeface="+mj-lt"/>
            </a:endParaRPr>
          </a:p>
          <a:p>
            <a:r>
              <a:rPr lang="en-US" altLang="ko-KR" sz="3200" dirty="0">
                <a:latin typeface="+mj-lt"/>
              </a:rPr>
              <a:t>6-dof grasping for target-driven object manipulation in clutter (ICRA 2020, Murali et al.)</a:t>
            </a:r>
          </a:p>
          <a:p>
            <a:pPr marL="0" indent="0">
              <a:buNone/>
            </a:pPr>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33C799D2-9FDA-4F21-9B22-94744DFFA072}"/>
              </a:ext>
            </a:extLst>
          </p:cNvPr>
          <p:cNvPicPr>
            <a:picLocks noChangeAspect="1"/>
          </p:cNvPicPr>
          <p:nvPr/>
        </p:nvPicPr>
        <p:blipFill>
          <a:blip r:embed="rId5"/>
          <a:stretch>
            <a:fillRect/>
          </a:stretch>
        </p:blipFill>
        <p:spPr>
          <a:xfrm>
            <a:off x="469881" y="1782543"/>
            <a:ext cx="11252238" cy="2552390"/>
          </a:xfrm>
          <a:prstGeom prst="rect">
            <a:avLst/>
          </a:prstGeom>
        </p:spPr>
      </p:pic>
    </p:spTree>
    <p:extLst>
      <p:ext uri="{BB962C8B-B14F-4D97-AF65-F5344CB8AC3E}">
        <p14:creationId xmlns:p14="http://schemas.microsoft.com/office/powerpoint/2010/main" val="407853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Method</a:t>
            </a:r>
            <a:endParaRPr lang="ko-KR" altLang="en-US" dirty="0"/>
          </a:p>
        </p:txBody>
      </p:sp>
      <mc:AlternateContent xmlns:mc="http://schemas.openxmlformats.org/markup-compatibility/2006">
        <mc:Choice xmlns:a14="http://schemas.microsoft.com/office/drawing/2010/main" Requires="a14">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𝑅</m:t>
                        </m:r>
                      </m:e>
                      <m:sub>
                        <m:r>
                          <a:rPr lang="en-US" altLang="ko-KR" b="0" i="1" smtClean="0">
                            <a:latin typeface="Cambria Math" panose="02040503050406030204" pitchFamily="18" charset="0"/>
                          </a:rPr>
                          <m:t>𝑔</m:t>
                        </m:r>
                      </m:sub>
                    </m:sSub>
                    <m:r>
                      <a:rPr lang="en-US" altLang="ko-KR" b="0" i="1" smtClean="0">
                        <a:latin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m:t>
                    </m:r>
                    <m:sSup>
                      <m:sSupPr>
                        <m:ctrlPr>
                          <a:rPr lang="en-US" altLang="ko-KR" b="0"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𝑅</m:t>
                        </m:r>
                      </m:e>
                      <m:sup>
                        <m:r>
                          <a:rPr lang="en-US" altLang="ko-KR" b="0" i="1" smtClean="0">
                            <a:latin typeface="Cambria Math" panose="02040503050406030204" pitchFamily="18" charset="0"/>
                            <a:ea typeface="Cambria Math" panose="02040503050406030204" pitchFamily="18" charset="0"/>
                          </a:rPr>
                          <m:t>3×3</m:t>
                        </m:r>
                      </m:sup>
                    </m:sSup>
                  </m:oMath>
                </a14:m>
                <a:r>
                  <a:rPr lang="en-US" altLang="ko-KR" dirty="0"/>
                  <a:t> </a:t>
                </a:r>
                <a:r>
                  <a:rPr lang="en-US" altLang="ko-KR" dirty="0">
                    <a:latin typeface="+mj-lt"/>
                  </a:rPr>
                  <a:t>3-DoF grasp rotation</a:t>
                </a:r>
                <a:endParaRPr lang="en-US" altLang="ko-KR" i="1" dirty="0">
                  <a:latin typeface="+mj-lt"/>
                </a:endParaRPr>
              </a:p>
              <a:p>
                <a14:m>
                  <m:oMath xmlns:m="http://schemas.openxmlformats.org/officeDocument/2006/math">
                    <m:r>
                      <a:rPr lang="en-US" altLang="ko-KR" i="1">
                        <a:latin typeface="Cambria Math" panose="02040503050406030204" pitchFamily="18" charset="0"/>
                      </a:rPr>
                      <m:t>𝑤</m:t>
                    </m:r>
                    <m:r>
                      <a:rPr lang="en-US" altLang="ko-KR" i="1">
                        <a:latin typeface="Cambria Math" panose="02040503050406030204" pitchFamily="18" charset="0"/>
                      </a:rPr>
                      <m:t> ∈</m:t>
                    </m:r>
                    <m:r>
                      <a:rPr lang="en-US" altLang="ko-KR" i="1">
                        <a:latin typeface="Cambria Math" panose="02040503050406030204" pitchFamily="18" charset="0"/>
                      </a:rPr>
                      <m:t>𝑅</m:t>
                    </m:r>
                  </m:oMath>
                </a14:m>
                <a:r>
                  <a:rPr lang="ko-KR" altLang="en-US" dirty="0"/>
                  <a:t>    </a:t>
                </a:r>
                <a:r>
                  <a:rPr lang="en-US" altLang="ko-KR" dirty="0">
                    <a:latin typeface="+mj-lt"/>
                  </a:rPr>
                  <a:t>grasp width</a:t>
                </a:r>
                <a:endParaRPr lang="en-US" altLang="ko-KR" dirty="0"/>
              </a:p>
              <a:p>
                <a14:m>
                  <m:oMath xmlns:m="http://schemas.openxmlformats.org/officeDocument/2006/math">
                    <m:r>
                      <a:rPr lang="en-US" altLang="ko-KR" i="1" smtClean="0">
                        <a:latin typeface="Cambria Math" panose="02040503050406030204" pitchFamily="18" charset="0"/>
                      </a:rPr>
                      <m:t>𝑐</m:t>
                    </m:r>
                    <m:r>
                      <a:rPr lang="en-US" altLang="ko-KR" i="1">
                        <a:latin typeface="Cambria Math" panose="02040503050406030204" pitchFamily="18" charset="0"/>
                      </a:rPr>
                      <m:t> ∈</m:t>
                    </m:r>
                    <m:sSup>
                      <m:sSupPr>
                        <m:ctrlPr>
                          <a:rPr lang="en-US" altLang="ko-KR" i="1">
                            <a:latin typeface="Cambria Math" panose="02040503050406030204" pitchFamily="18" charset="0"/>
                            <a:ea typeface="Cambria Math" panose="02040503050406030204" pitchFamily="18" charset="0"/>
                          </a:rPr>
                        </m:ctrlPr>
                      </m:sSupPr>
                      <m:e>
                        <m:r>
                          <a:rPr lang="en-US" altLang="ko-KR" i="1">
                            <a:latin typeface="Cambria Math" panose="02040503050406030204" pitchFamily="18" charset="0"/>
                            <a:ea typeface="Cambria Math" panose="02040503050406030204" pitchFamily="18" charset="0"/>
                          </a:rPr>
                          <m:t>𝑅</m:t>
                        </m:r>
                      </m:e>
                      <m:sup>
                        <m:r>
                          <a:rPr lang="en-US" altLang="ko-KR" i="1">
                            <a:latin typeface="Cambria Math" panose="02040503050406030204" pitchFamily="18" charset="0"/>
                            <a:ea typeface="Cambria Math" panose="02040503050406030204" pitchFamily="18" charset="0"/>
                          </a:rPr>
                          <m:t>3</m:t>
                        </m:r>
                      </m:sup>
                    </m:sSup>
                  </m:oMath>
                </a14:m>
                <a:r>
                  <a:rPr lang="ko-KR" altLang="en-US" dirty="0"/>
                  <a:t> </a:t>
                </a:r>
                <a:r>
                  <a:rPr lang="en-US" altLang="ko-KR" dirty="0">
                    <a:latin typeface="+mj-lt"/>
                  </a:rPr>
                  <a:t>contact point</a:t>
                </a:r>
                <a:endParaRPr lang="en-US" altLang="ko-KR" b="0" i="1" dirty="0">
                  <a:latin typeface="Cambria Math" panose="02040503050406030204" pitchFamily="18" charset="0"/>
                </a:endParaRPr>
              </a:p>
              <a:p>
                <a14:m>
                  <m:oMath xmlns:m="http://schemas.openxmlformats.org/officeDocument/2006/math">
                    <m:r>
                      <a:rPr lang="en-US" altLang="ko-KR" b="0" i="1" smtClean="0">
                        <a:latin typeface="Cambria Math" panose="02040503050406030204" pitchFamily="18" charset="0"/>
                      </a:rPr>
                      <m:t>𝑎</m:t>
                    </m:r>
                    <m:r>
                      <a:rPr lang="en-US" altLang="ko-KR" b="0" i="1" smtClean="0">
                        <a:latin typeface="Cambria Math" panose="02040503050406030204" pitchFamily="18" charset="0"/>
                      </a:rPr>
                      <m:t> ∈</m:t>
                    </m:r>
                    <m:sSup>
                      <m:sSupPr>
                        <m:ctrlPr>
                          <a:rPr lang="en-US" altLang="ko-KR" b="0"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𝑅</m:t>
                        </m:r>
                      </m:e>
                      <m:sup>
                        <m:r>
                          <a:rPr lang="en-US" altLang="ko-KR" b="0" i="1" smtClean="0">
                            <a:latin typeface="Cambria Math" panose="02040503050406030204" pitchFamily="18" charset="0"/>
                            <a:ea typeface="Cambria Math" panose="02040503050406030204" pitchFamily="18" charset="0"/>
                          </a:rPr>
                          <m:t>3</m:t>
                        </m:r>
                      </m:sup>
                    </m:sSup>
                  </m:oMath>
                </a14:m>
                <a:r>
                  <a:rPr lang="en-US" altLang="ko-KR" dirty="0"/>
                  <a:t> , </a:t>
                </a:r>
                <a14:m>
                  <m:oMath xmlns:m="http://schemas.openxmlformats.org/officeDocument/2006/math">
                    <m:d>
                      <m:dPr>
                        <m:begChr m:val="‖"/>
                        <m:endChr m:val="‖"/>
                        <m:ctrlPr>
                          <a:rPr lang="en-US" altLang="ko-KR" i="1">
                            <a:latin typeface="Cambria Math" panose="02040503050406030204" pitchFamily="18" charset="0"/>
                          </a:rPr>
                        </m:ctrlPr>
                      </m:dPr>
                      <m:e>
                        <m:r>
                          <a:rPr lang="en-US" altLang="ko-KR" i="1">
                            <a:latin typeface="Cambria Math" panose="02040503050406030204" pitchFamily="18" charset="0"/>
                          </a:rPr>
                          <m:t>𝑎</m:t>
                        </m:r>
                      </m:e>
                    </m:d>
                    <m:r>
                      <a:rPr lang="en-US" altLang="ko-KR" i="1">
                        <a:latin typeface="Cambria Math" panose="02040503050406030204" pitchFamily="18" charset="0"/>
                      </a:rPr>
                      <m:t>=1</m:t>
                    </m:r>
                  </m:oMath>
                </a14:m>
                <a:r>
                  <a:rPr lang="en-US" altLang="ko-KR" dirty="0"/>
                  <a:t> </a:t>
                </a:r>
                <a:r>
                  <a:rPr lang="en-US" altLang="ko-KR" dirty="0">
                    <a:latin typeface="+mj-lt"/>
                  </a:rPr>
                  <a:t>approach vector</a:t>
                </a:r>
              </a:p>
              <a:p>
                <a14:m>
                  <m:oMath xmlns:m="http://schemas.openxmlformats.org/officeDocument/2006/math">
                    <m:r>
                      <a:rPr lang="en-US" altLang="ko-KR" b="0" i="1" smtClean="0">
                        <a:latin typeface="+mj-lt"/>
                      </a:rPr>
                      <m:t>𝑏</m:t>
                    </m:r>
                    <m:r>
                      <a:rPr lang="en-US" altLang="ko-KR" i="1">
                        <a:latin typeface="+mj-lt"/>
                      </a:rPr>
                      <m:t> ∈</m:t>
                    </m:r>
                    <m:sSup>
                      <m:sSupPr>
                        <m:ctrlPr>
                          <a:rPr lang="en-US" altLang="ko-KR" i="1">
                            <a:latin typeface="+mj-lt"/>
                            <a:ea typeface="Cambria Math" panose="02040503050406030204" pitchFamily="18" charset="0"/>
                          </a:rPr>
                        </m:ctrlPr>
                      </m:sSupPr>
                      <m:e>
                        <m:r>
                          <a:rPr lang="en-US" altLang="ko-KR" i="1">
                            <a:latin typeface="+mj-lt"/>
                            <a:ea typeface="Cambria Math" panose="02040503050406030204" pitchFamily="18" charset="0"/>
                          </a:rPr>
                          <m:t>𝑅</m:t>
                        </m:r>
                      </m:e>
                      <m:sup>
                        <m:r>
                          <a:rPr lang="en-US" altLang="ko-KR" i="1">
                            <a:latin typeface="+mj-lt"/>
                            <a:ea typeface="Cambria Math" panose="02040503050406030204" pitchFamily="18" charset="0"/>
                          </a:rPr>
                          <m:t>3</m:t>
                        </m:r>
                      </m:sup>
                    </m:sSup>
                  </m:oMath>
                </a14:m>
                <a:r>
                  <a:rPr lang="ko-KR" altLang="en-US" dirty="0">
                    <a:latin typeface="+mj-lt"/>
                  </a:rPr>
                  <a:t> </a:t>
                </a:r>
                <a:r>
                  <a:rPr lang="en-US" altLang="ko-KR" dirty="0">
                    <a:latin typeface="+mj-lt"/>
                  </a:rPr>
                  <a:t>, </a:t>
                </a:r>
                <a14:m>
                  <m:oMath xmlns:m="http://schemas.openxmlformats.org/officeDocument/2006/math">
                    <m:d>
                      <m:dPr>
                        <m:begChr m:val="‖"/>
                        <m:endChr m:val="‖"/>
                        <m:ctrlPr>
                          <a:rPr lang="en-US" altLang="ko-KR" i="1">
                            <a:latin typeface="+mj-lt"/>
                          </a:rPr>
                        </m:ctrlPr>
                      </m:dPr>
                      <m:e>
                        <m:r>
                          <a:rPr lang="en-US" altLang="ko-KR" i="1">
                            <a:latin typeface="+mj-lt"/>
                          </a:rPr>
                          <m:t>𝑏</m:t>
                        </m:r>
                      </m:e>
                    </m:d>
                    <m:r>
                      <a:rPr lang="en-US" altLang="ko-KR" i="1">
                        <a:latin typeface="+mj-lt"/>
                      </a:rPr>
                      <m:t>=1</m:t>
                    </m:r>
                  </m:oMath>
                </a14:m>
                <a:r>
                  <a:rPr lang="ko-KR" altLang="en-US" dirty="0">
                    <a:latin typeface="+mj-lt"/>
                  </a:rPr>
                  <a:t> </a:t>
                </a:r>
                <a:r>
                  <a:rPr lang="en-US" altLang="ko-KR" dirty="0">
                    <a:latin typeface="+mj-lt"/>
                  </a:rPr>
                  <a:t>baseline vector </a:t>
                </a:r>
                <a:endParaRPr lang="ko-KR" altLang="en-US" dirty="0">
                  <a:latin typeface="+mj-lt"/>
                </a:endParaRPr>
              </a:p>
              <a:p>
                <a14:m>
                  <m:oMath xmlns:m="http://schemas.openxmlformats.org/officeDocument/2006/math">
                    <m:r>
                      <a:rPr lang="en-US" altLang="ko-KR" b="0" i="1" smtClean="0">
                        <a:latin typeface="+mj-lt"/>
                      </a:rPr>
                      <m:t>𝑑</m:t>
                    </m:r>
                    <m:r>
                      <a:rPr lang="en-US" altLang="ko-KR" i="1">
                        <a:latin typeface="+mj-lt"/>
                      </a:rPr>
                      <m:t> ∈</m:t>
                    </m:r>
                    <m:sSup>
                      <m:sSupPr>
                        <m:ctrlPr>
                          <a:rPr lang="en-US" altLang="ko-KR" i="1">
                            <a:latin typeface="+mj-lt"/>
                            <a:ea typeface="Cambria Math" panose="02040503050406030204" pitchFamily="18" charset="0"/>
                          </a:rPr>
                        </m:ctrlPr>
                      </m:sSupPr>
                      <m:e>
                        <m:r>
                          <a:rPr lang="en-US" altLang="ko-KR" i="1">
                            <a:latin typeface="+mj-lt"/>
                            <a:ea typeface="Cambria Math" panose="02040503050406030204" pitchFamily="18" charset="0"/>
                          </a:rPr>
                          <m:t>𝑅</m:t>
                        </m:r>
                      </m:e>
                      <m:sup/>
                    </m:sSup>
                  </m:oMath>
                </a14:m>
                <a:r>
                  <a:rPr lang="ko-KR" altLang="en-US" dirty="0">
                    <a:latin typeface="+mj-lt"/>
                  </a:rPr>
                  <a:t>   </a:t>
                </a:r>
                <a:r>
                  <a:rPr lang="en-US" altLang="ko-KR" dirty="0">
                    <a:latin typeface="+mj-lt"/>
                  </a:rPr>
                  <a:t>constant distance from </a:t>
                </a:r>
              </a:p>
              <a:p>
                <a:pPr marL="0" indent="0">
                  <a:buNone/>
                </a:pPr>
                <a:r>
                  <a:rPr lang="en-US" altLang="ko-KR" dirty="0">
                    <a:latin typeface="+mj-lt"/>
                  </a:rPr>
                  <a:t>gripper baseline to the gripper base</a:t>
                </a:r>
                <a:endParaRPr lang="ko-KR" altLang="en-US" dirty="0">
                  <a:latin typeface="+mj-lt"/>
                </a:endParaRPr>
              </a:p>
            </p:txBody>
          </p:sp>
        </mc:Choice>
        <mc:Fallback>
          <p:sp>
            <p:nvSpPr>
              <p:cNvPr id="3" name="내용 개체 틀 2">
                <a:extLst>
                  <a:ext uri="{FF2B5EF4-FFF2-40B4-BE49-F238E27FC236}">
                    <a16:creationId xmlns:a16="http://schemas.microsoft.com/office/drawing/2014/main" id="{DC2E20F8-B2A8-45A2-B34B-C80909DF4A47}"/>
                  </a:ext>
                </a:extLst>
              </p:cNvPr>
              <p:cNvSpPr>
                <a:spLocks noGrp="1" noRot="1" noChangeAspect="1" noMove="1" noResize="1" noEditPoints="1" noAdjustHandles="1" noChangeArrowheads="1" noChangeShapeType="1" noTextEdit="1"/>
              </p:cNvSpPr>
              <p:nvPr>
                <p:ph idx="1"/>
              </p:nvPr>
            </p:nvSpPr>
            <p:spPr>
              <a:blipFill>
                <a:blip r:embed="rId3"/>
                <a:stretch>
                  <a:fillRect l="-1217" t="-1675"/>
                </a:stretch>
              </a:blipFill>
            </p:spPr>
            <p:txBody>
              <a:bodyPr/>
              <a:lstStyle/>
              <a:p>
                <a:r>
                  <a:rPr lang="ko-KR" altLang="en-US">
                    <a:noFill/>
                  </a:rPr>
                  <a:t> </a:t>
                </a:r>
              </a:p>
            </p:txBody>
          </p:sp>
        </mc:Fallback>
      </mc:AlternateContent>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5"/>
          <a:stretch>
            <a:fillRect/>
          </a:stretch>
        </p:blipFill>
        <p:spPr>
          <a:xfrm>
            <a:off x="11118848" y="6492875"/>
            <a:ext cx="970074" cy="276999"/>
          </a:xfrm>
          <a:prstGeom prst="rect">
            <a:avLst/>
          </a:prstGeom>
        </p:spPr>
      </p:pic>
      <p:sp>
        <p:nvSpPr>
          <p:cNvPr id="11" name="AutoShape 3">
            <a:extLst>
              <a:ext uri="{FF2B5EF4-FFF2-40B4-BE49-F238E27FC236}">
                <a16:creationId xmlns:a16="http://schemas.microsoft.com/office/drawing/2014/main" id="{CBA952DA-1D93-4DC4-87BA-DBD87CAE5D47}"/>
              </a:ext>
            </a:extLst>
          </p:cNvPr>
          <p:cNvSpPr>
            <a:spLocks noChangeAspect="1" noChangeArrowheads="1" noTextEdit="1"/>
          </p:cNvSpPr>
          <p:nvPr/>
        </p:nvSpPr>
        <p:spPr bwMode="auto">
          <a:xfrm>
            <a:off x="5454650" y="1441450"/>
            <a:ext cx="539432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2" name="그림 11">
            <a:extLst>
              <a:ext uri="{FF2B5EF4-FFF2-40B4-BE49-F238E27FC236}">
                <a16:creationId xmlns:a16="http://schemas.microsoft.com/office/drawing/2014/main" id="{CFB91A68-687B-4429-9B27-3F4BF79CEB88}"/>
              </a:ext>
            </a:extLst>
          </p:cNvPr>
          <p:cNvPicPr>
            <a:picLocks noChangeAspect="1"/>
          </p:cNvPicPr>
          <p:nvPr/>
        </p:nvPicPr>
        <p:blipFill>
          <a:blip r:embed="rId6"/>
          <a:stretch>
            <a:fillRect/>
          </a:stretch>
        </p:blipFill>
        <p:spPr>
          <a:xfrm>
            <a:off x="6240946" y="1427093"/>
            <a:ext cx="5664198" cy="5057065"/>
          </a:xfrm>
          <a:prstGeom prst="rect">
            <a:avLst/>
          </a:prstGeom>
        </p:spPr>
      </p:pic>
    </p:spTree>
    <p:extLst>
      <p:ext uri="{BB962C8B-B14F-4D97-AF65-F5344CB8AC3E}">
        <p14:creationId xmlns:p14="http://schemas.microsoft.com/office/powerpoint/2010/main" val="1358751647"/>
      </p:ext>
    </p:extLst>
  </p:cSld>
  <p:clrMapOvr>
    <a:masterClrMapping/>
  </p:clrMapOvr>
</p:sld>
</file>

<file path=ppt/theme/theme1.xml><?xml version="1.0" encoding="utf-8"?>
<a:theme xmlns:a="http://schemas.openxmlformats.org/drawingml/2006/main" name="Office Theme">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1711</TotalTime>
  <Words>1896</Words>
  <Application>Microsoft Office PowerPoint</Application>
  <PresentationFormat>와이드스크린</PresentationFormat>
  <Paragraphs>150</Paragraphs>
  <Slides>18</Slides>
  <Notes>17</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18</vt:i4>
      </vt:variant>
    </vt:vector>
  </HeadingPairs>
  <TitlesOfParts>
    <vt:vector size="27" baseType="lpstr">
      <vt:lpstr>Noto Sans Medium</vt:lpstr>
      <vt:lpstr>굴림</vt:lpstr>
      <vt:lpstr>맑은 고딕</vt:lpstr>
      <vt:lpstr>Arial</vt:lpstr>
      <vt:lpstr>Calibri</vt:lpstr>
      <vt:lpstr>Calibri Light</vt:lpstr>
      <vt:lpstr>Cambria Math</vt:lpstr>
      <vt:lpstr>Wingdings</vt:lpstr>
      <vt:lpstr>Office Theme</vt:lpstr>
      <vt:lpstr>Contact-GraspNet : Efficient 6-DoF Grasp Generation in Cluttered Scenes   2021 ICRA</vt:lpstr>
      <vt:lpstr>Review</vt:lpstr>
      <vt:lpstr>Contents</vt:lpstr>
      <vt:lpstr>Overview</vt:lpstr>
      <vt:lpstr>Overview</vt:lpstr>
      <vt:lpstr>Background</vt:lpstr>
      <vt:lpstr>Background</vt:lpstr>
      <vt:lpstr>Background</vt:lpstr>
      <vt:lpstr>Method</vt:lpstr>
      <vt:lpstr>Method</vt:lpstr>
      <vt:lpstr>Method</vt:lpstr>
      <vt:lpstr>Method</vt:lpstr>
      <vt:lpstr>Method</vt:lpstr>
      <vt:lpstr>Result</vt:lpstr>
      <vt:lpstr>Result</vt:lpstr>
      <vt:lpstr>Result</vt:lpstr>
      <vt:lpstr>Conclusion</vt:lpstr>
      <vt:lpstr>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Review</dc:title>
  <dc:creator>user</dc:creator>
  <cp:lastModifiedBy>user</cp:lastModifiedBy>
  <cp:revision>67</cp:revision>
  <dcterms:created xsi:type="dcterms:W3CDTF">2023-09-12T05:36:16Z</dcterms:created>
  <dcterms:modified xsi:type="dcterms:W3CDTF">2023-11-14T15:48:07Z</dcterms:modified>
</cp:coreProperties>
</file>